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20104100" cy="11309350"/>
  <p:embeddedFontLst>
    <p:embeddedFont>
      <p:font typeface="Outfit"/>
      <p:regular r:id="rId32"/>
      <p:bold r:id="rId33"/>
    </p:embeddedFont>
    <p:embeddedFont>
      <p:font typeface="Palatino Linotyp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18">
          <p15:clr>
            <a:srgbClr val="A4A3A4"/>
          </p15:clr>
        </p15:guide>
        <p15:guide id="2" orient="horz" pos="1620">
          <p15:clr>
            <a:srgbClr val="A4A3A4"/>
          </p15:clr>
        </p15:guide>
      </p15:sldGuideLst>
    </p:ext>
    <p:ext uri="GoogleSlidesCustomDataVersion2">
      <go:slidesCustomData xmlns:go="http://customooxmlschemas.google.com/" r:id="rId38" roundtripDataSignature="AMtx7mivaMrH2TcUyrKLa2HKzN5O05+D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18"/>
        <p:guide pos="16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utfit-bold.fntdata"/><Relationship Id="rId10" Type="http://schemas.openxmlformats.org/officeDocument/2006/relationships/slide" Target="slides/slide5.xml"/><Relationship Id="rId32" Type="http://schemas.openxmlformats.org/officeDocument/2006/relationships/font" Target="fonts/Outfit-regular.fntdata"/><Relationship Id="rId13" Type="http://schemas.openxmlformats.org/officeDocument/2006/relationships/slide" Target="slides/slide8.xml"/><Relationship Id="rId35" Type="http://schemas.openxmlformats.org/officeDocument/2006/relationships/font" Target="fonts/PalatinoLinotype-bold.fntdata"/><Relationship Id="rId12" Type="http://schemas.openxmlformats.org/officeDocument/2006/relationships/slide" Target="slides/slide7.xml"/><Relationship Id="rId34" Type="http://schemas.openxmlformats.org/officeDocument/2006/relationships/font" Target="fonts/PalatinoLinotype-regular.fntdata"/><Relationship Id="rId15" Type="http://schemas.openxmlformats.org/officeDocument/2006/relationships/slide" Target="slides/slide10.xml"/><Relationship Id="rId37" Type="http://schemas.openxmlformats.org/officeDocument/2006/relationships/font" Target="fonts/PalatinoLinotype-boldItalic.fntdata"/><Relationship Id="rId14" Type="http://schemas.openxmlformats.org/officeDocument/2006/relationships/slide" Target="slides/slide9.xml"/><Relationship Id="rId36" Type="http://schemas.openxmlformats.org/officeDocument/2006/relationships/font" Target="fonts/PalatinoLinotype-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9c3a437af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39c3a437af_0_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d81751192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3d81751192_0_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95dfe967f_0_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95dfe967f_0_8: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95dfe967f_0_1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395dfe967f_0_13: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95dfe967f_0_1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395dfe967f_0_18: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395dfe967f_0_2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395dfe967f_0_2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395dfe967f_0_3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395dfe967f_0_34: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395dfe967f_0_3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395dfe967f_0_39: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395dfe967f_0_15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395dfe967f_0_152: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395dfe967f_0_38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395dfe967f_0_38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395dfe967f_0_53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395dfe967f_0_537: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9c3a437af_0_1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9c3a437af_0_12: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395dfe967f_0_66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395dfe967f_0_664: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395dfe967f_0_79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395dfe967f_0_792: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395dfe967f_0_80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395dfe967f_0_80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395dfe967f_0_82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395dfe967f_0_827: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395dfe967f_0_84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395dfe967f_0_842: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395dfe967f_0_85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95dfe967f_0_85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39c3a437af_0_22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39c3a437af_0_221: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9c3a437af_0_1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9c3a437af_0_17: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95cce3112_0_20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395cce3112_0_20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d81751192_0_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d81751192_0_5: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d81751192_0_2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d81751192_0_2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3d81751192_0_6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3d81751192_0_6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1">
  <p:cSld name="Cover Slide_green_opt1">
    <p:spTree>
      <p:nvGrpSpPr>
        <p:cNvPr id="7" name="Shape 7"/>
        <p:cNvGrpSpPr/>
        <p:nvPr/>
      </p:nvGrpSpPr>
      <p:grpSpPr>
        <a:xfrm>
          <a:off x="0" y="0"/>
          <a:ext cx="0" cy="0"/>
          <a:chOff x="0" y="0"/>
          <a:chExt cx="0" cy="0"/>
        </a:xfrm>
      </p:grpSpPr>
      <p:sp>
        <p:nvSpPr>
          <p:cNvPr id="8" name="Google Shape;8;p39"/>
          <p:cNvSpPr/>
          <p:nvPr/>
        </p:nvSpPr>
        <p:spPr>
          <a:xfrm>
            <a:off x="-6652" y="-7439"/>
            <a:ext cx="9150652" cy="5158307"/>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9" name="Google Shape;9;p39"/>
          <p:cNvPicPr preferRelativeResize="0"/>
          <p:nvPr/>
        </p:nvPicPr>
        <p:blipFill rotWithShape="1">
          <a:blip r:embed="rId2">
            <a:alphaModFix/>
          </a:blip>
          <a:srcRect b="0" l="0" r="0" t="0"/>
          <a:stretch/>
        </p:blipFill>
        <p:spPr>
          <a:xfrm>
            <a:off x="216039" y="324909"/>
            <a:ext cx="4135673" cy="2721896"/>
          </a:xfrm>
          <a:prstGeom prst="rect">
            <a:avLst/>
          </a:prstGeom>
          <a:noFill/>
          <a:ln>
            <a:noFill/>
          </a:ln>
        </p:spPr>
      </p:pic>
      <p:pic>
        <p:nvPicPr>
          <p:cNvPr descr="Icon&#10;&#10;Description automatically generated" id="10" name="Google Shape;10;p39"/>
          <p:cNvPicPr preferRelativeResize="0"/>
          <p:nvPr/>
        </p:nvPicPr>
        <p:blipFill rotWithShape="1">
          <a:blip r:embed="rId3">
            <a:alphaModFix/>
          </a:blip>
          <a:srcRect b="0" l="0" r="0" t="0"/>
          <a:stretch/>
        </p:blipFill>
        <p:spPr>
          <a:xfrm>
            <a:off x="5259784" y="7729"/>
            <a:ext cx="3884216" cy="5143139"/>
          </a:xfrm>
          <a:prstGeom prst="rect">
            <a:avLst/>
          </a:prstGeom>
          <a:noFill/>
          <a:ln>
            <a:noFill/>
          </a:ln>
        </p:spPr>
      </p:pic>
      <p:sp>
        <p:nvSpPr>
          <p:cNvPr id="11" name="Google Shape;11;p39"/>
          <p:cNvSpPr txBox="1"/>
          <p:nvPr>
            <p:ph type="title"/>
          </p:nvPr>
        </p:nvSpPr>
        <p:spPr>
          <a:xfrm>
            <a:off x="389157" y="3097148"/>
            <a:ext cx="4706868" cy="99786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5_1">
  <p:cSld name="Cover Slide_white_opt5_1">
    <p:spTree>
      <p:nvGrpSpPr>
        <p:cNvPr id="59" name="Shape 59"/>
        <p:cNvGrpSpPr/>
        <p:nvPr/>
      </p:nvGrpSpPr>
      <p:grpSpPr>
        <a:xfrm>
          <a:off x="0" y="0"/>
          <a:ext cx="0" cy="0"/>
          <a:chOff x="0" y="0"/>
          <a:chExt cx="0" cy="0"/>
        </a:xfrm>
      </p:grpSpPr>
      <p:pic>
        <p:nvPicPr>
          <p:cNvPr descr="People walking in front of a building&#10;&#10;Description automatically generated with low confidence" id="60" name="Google Shape;60;p48"/>
          <p:cNvPicPr preferRelativeResize="0"/>
          <p:nvPr/>
        </p:nvPicPr>
        <p:blipFill rotWithShape="1">
          <a:blip r:embed="rId2">
            <a:alphaModFix/>
          </a:blip>
          <a:srcRect b="0" l="0" r="0" t="0"/>
          <a:stretch/>
        </p:blipFill>
        <p:spPr>
          <a:xfrm>
            <a:off x="5559552" y="0"/>
            <a:ext cx="3584448" cy="5143500"/>
          </a:xfrm>
          <a:prstGeom prst="rect">
            <a:avLst/>
          </a:prstGeom>
          <a:noFill/>
          <a:ln>
            <a:noFill/>
          </a:ln>
        </p:spPr>
      </p:pic>
      <p:pic>
        <p:nvPicPr>
          <p:cNvPr descr="Logo&#10;&#10;Description automatically generated with medium confidence" id="61" name="Google Shape;61;p48"/>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62" name="Google Shape;62;p48"/>
          <p:cNvSpPr/>
          <p:nvPr/>
        </p:nvSpPr>
        <p:spPr>
          <a:xfrm>
            <a:off x="5399047"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 name="Google Shape;63;p48"/>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8"/>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65" name="Google Shape;65;p48"/>
          <p:cNvSpPr/>
          <p:nvPr>
            <p:ph idx="2" type="pic"/>
          </p:nvPr>
        </p:nvSpPr>
        <p:spPr>
          <a:xfrm>
            <a:off x="5554547" y="0"/>
            <a:ext cx="3589452" cy="5143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5">
  <p:cSld name="Cover Slide_green_opt5">
    <p:spTree>
      <p:nvGrpSpPr>
        <p:cNvPr id="66" name="Shape 66"/>
        <p:cNvGrpSpPr/>
        <p:nvPr/>
      </p:nvGrpSpPr>
      <p:grpSpPr>
        <a:xfrm>
          <a:off x="0" y="0"/>
          <a:ext cx="0" cy="0"/>
          <a:chOff x="0" y="0"/>
          <a:chExt cx="0" cy="0"/>
        </a:xfrm>
      </p:grpSpPr>
      <p:sp>
        <p:nvSpPr>
          <p:cNvPr id="67" name="Google Shape;67;p49"/>
          <p:cNvSpPr/>
          <p:nvPr/>
        </p:nvSpPr>
        <p:spPr>
          <a:xfrm>
            <a:off x="1" y="0"/>
            <a:ext cx="5401549"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 name="Google Shape;68;p49"/>
          <p:cNvSpPr/>
          <p:nvPr>
            <p:ph idx="2" type="pic"/>
          </p:nvPr>
        </p:nvSpPr>
        <p:spPr>
          <a:xfrm>
            <a:off x="5554548" y="0"/>
            <a:ext cx="3589452" cy="5143500"/>
          </a:xfrm>
          <a:prstGeom prst="rect">
            <a:avLst/>
          </a:prstGeom>
          <a:noFill/>
          <a:ln>
            <a:noFill/>
          </a:ln>
        </p:spPr>
      </p:sp>
      <p:sp>
        <p:nvSpPr>
          <p:cNvPr id="69" name="Google Shape;69;p49"/>
          <p:cNvSpPr/>
          <p:nvPr/>
        </p:nvSpPr>
        <p:spPr>
          <a:xfrm>
            <a:off x="5401549"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70" name="Google Shape;70;p49"/>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71" name="Google Shape;71;p49"/>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9"/>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6_3">
  <p:cSld name="Cover Slide_white_opt6_3">
    <p:spTree>
      <p:nvGrpSpPr>
        <p:cNvPr id="73" name="Shape 73"/>
        <p:cNvGrpSpPr/>
        <p:nvPr/>
      </p:nvGrpSpPr>
      <p:grpSpPr>
        <a:xfrm>
          <a:off x="0" y="0"/>
          <a:ext cx="0" cy="0"/>
          <a:chOff x="0" y="0"/>
          <a:chExt cx="0" cy="0"/>
        </a:xfrm>
      </p:grpSpPr>
      <p:sp>
        <p:nvSpPr>
          <p:cNvPr id="74" name="Google Shape;74;p50"/>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 name="Google Shape;75;p50"/>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0"/>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Logo&#10;&#10;Description automatically generated with medium confidence" id="77" name="Google Shape;77;p50"/>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78" name="Google Shape;78;p50"/>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6">
  <p:cSld name="Cover Slide_green_opt6">
    <p:spTree>
      <p:nvGrpSpPr>
        <p:cNvPr id="79" name="Shape 79"/>
        <p:cNvGrpSpPr/>
        <p:nvPr/>
      </p:nvGrpSpPr>
      <p:grpSpPr>
        <a:xfrm>
          <a:off x="0" y="0"/>
          <a:ext cx="0" cy="0"/>
          <a:chOff x="0" y="0"/>
          <a:chExt cx="0" cy="0"/>
        </a:xfrm>
      </p:grpSpPr>
      <p:sp>
        <p:nvSpPr>
          <p:cNvPr id="80" name="Google Shape;80;p51"/>
          <p:cNvSpPr/>
          <p:nvPr/>
        </p:nvSpPr>
        <p:spPr>
          <a:xfrm>
            <a:off x="0" y="0"/>
            <a:ext cx="6788112"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81" name="Google Shape;81;p51"/>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82" name="Google Shape;82;p51"/>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1"/>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51"/>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85" name="Google Shape;85;p51"/>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white_opt1_2">
  <p:cSld name="Divider Slide_white_opt1_2">
    <p:spTree>
      <p:nvGrpSpPr>
        <p:cNvPr id="86" name="Shape 86"/>
        <p:cNvGrpSpPr/>
        <p:nvPr/>
      </p:nvGrpSpPr>
      <p:grpSpPr>
        <a:xfrm>
          <a:off x="0" y="0"/>
          <a:ext cx="0" cy="0"/>
          <a:chOff x="0" y="0"/>
          <a:chExt cx="0" cy="0"/>
        </a:xfrm>
      </p:grpSpPr>
      <p:sp>
        <p:nvSpPr>
          <p:cNvPr id="87" name="Google Shape;87;p52"/>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 name="Google Shape;88;p52"/>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600"/>
              <a:buFont typeface="Outfit"/>
              <a:buNone/>
              <a:defRPr b="1" i="0" sz="3600">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2"/>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Logo&#10;&#10;Description automatically generated with medium confidence" id="90" name="Google Shape;90;p52"/>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91" name="Google Shape;91;p52"/>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1_3">
  <p:cSld name="Divider Slide_green_opt1_3">
    <p:spTree>
      <p:nvGrpSpPr>
        <p:cNvPr id="92" name="Shape 92"/>
        <p:cNvGrpSpPr/>
        <p:nvPr/>
      </p:nvGrpSpPr>
      <p:grpSpPr>
        <a:xfrm>
          <a:off x="0" y="0"/>
          <a:ext cx="0" cy="0"/>
          <a:chOff x="0" y="0"/>
          <a:chExt cx="0" cy="0"/>
        </a:xfrm>
      </p:grpSpPr>
      <p:sp>
        <p:nvSpPr>
          <p:cNvPr id="93" name="Google Shape;93;p53"/>
          <p:cNvSpPr/>
          <p:nvPr/>
        </p:nvSpPr>
        <p:spPr>
          <a:xfrm>
            <a:off x="0" y="0"/>
            <a:ext cx="6788112"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94" name="Google Shape;94;p53"/>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95" name="Google Shape;95;p53"/>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53"/>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97" name="Google Shape;97;p53"/>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2"/>
              <a:buFont typeface="Outfit"/>
              <a:buNone/>
              <a:defRPr b="1" i="0" sz="4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3"/>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white_opt2">
  <p:cSld name="Divider Slide_white_opt2">
    <p:spTree>
      <p:nvGrpSpPr>
        <p:cNvPr id="99" name="Shape 99"/>
        <p:cNvGrpSpPr/>
        <p:nvPr/>
      </p:nvGrpSpPr>
      <p:grpSpPr>
        <a:xfrm>
          <a:off x="0" y="0"/>
          <a:ext cx="0" cy="0"/>
          <a:chOff x="0" y="0"/>
          <a:chExt cx="0" cy="0"/>
        </a:xfrm>
      </p:grpSpPr>
      <p:sp>
        <p:nvSpPr>
          <p:cNvPr id="100" name="Google Shape;100;p54"/>
          <p:cNvSpPr txBox="1"/>
          <p:nvPr/>
        </p:nvSpPr>
        <p:spPr>
          <a:xfrm>
            <a:off x="7953599" y="4443894"/>
            <a:ext cx="763925" cy="480003"/>
          </a:xfrm>
          <a:prstGeom prst="rect">
            <a:avLst/>
          </a:prstGeom>
          <a:noFill/>
          <a:ln>
            <a:noFill/>
          </a:ln>
        </p:spPr>
        <p:txBody>
          <a:bodyPr anchorCtr="0" anchor="t" bIns="0" lIns="0" spcFirstLastPara="1" rIns="0" wrap="square" tIns="0">
            <a:spAutoFit/>
          </a:bodyPr>
          <a:lstStyle/>
          <a:p>
            <a:pPr indent="0" lvl="0" marL="5776" marR="0" rtl="0" algn="l">
              <a:lnSpc>
                <a:spcPct val="87052"/>
              </a:lnSpc>
              <a:spcBef>
                <a:spcPts val="0"/>
              </a:spcBef>
              <a:spcAft>
                <a:spcPts val="0"/>
              </a:spcAft>
              <a:buClr>
                <a:srgbClr val="000000"/>
              </a:buClr>
              <a:buSzPts val="1228"/>
              <a:buFont typeface="Arial"/>
              <a:buNone/>
            </a:pPr>
            <a:r>
              <a:rPr b="0" i="0" lang="en-GB" sz="1228" u="none" cap="none" strike="noStrike">
                <a:solidFill>
                  <a:srgbClr val="FFFFFF"/>
                </a:solidFill>
                <a:latin typeface="Outfit"/>
                <a:ea typeface="Outfit"/>
                <a:cs typeface="Outfit"/>
                <a:sym typeface="Outfit"/>
              </a:rPr>
              <a:t>University</a:t>
            </a:r>
            <a:endParaRPr b="0" i="0" sz="1228" u="none" cap="none" strike="noStrike">
              <a:solidFill>
                <a:srgbClr val="000000"/>
              </a:solidFill>
              <a:latin typeface="Outfit"/>
              <a:ea typeface="Outfit"/>
              <a:cs typeface="Outfit"/>
              <a:sym typeface="Outfit"/>
            </a:endParaRPr>
          </a:p>
          <a:p>
            <a:pPr indent="0" lvl="0" marL="5776" marR="0" rtl="0" algn="l">
              <a:lnSpc>
                <a:spcPct val="106514"/>
              </a:lnSpc>
              <a:spcBef>
                <a:spcPts val="0"/>
              </a:spcBef>
              <a:spcAft>
                <a:spcPts val="0"/>
              </a:spcAft>
              <a:buClr>
                <a:srgbClr val="000000"/>
              </a:buClr>
              <a:buSzPts val="1228"/>
              <a:buFont typeface="Arial"/>
              <a:buNone/>
            </a:pPr>
            <a:r>
              <a:rPr b="0" i="0" lang="en-GB" sz="1228" u="none" cap="none" strike="noStrike">
                <a:solidFill>
                  <a:srgbClr val="FFFFFF"/>
                </a:solidFill>
                <a:latin typeface="Outfit"/>
                <a:ea typeface="Outfit"/>
                <a:cs typeface="Outfit"/>
                <a:sym typeface="Outfit"/>
              </a:rPr>
              <a:t>ofGalway.ie</a:t>
            </a:r>
            <a:endParaRPr b="0" i="0" sz="1228" u="none" cap="none" strike="noStrike">
              <a:solidFill>
                <a:srgbClr val="000000"/>
              </a:solidFill>
              <a:latin typeface="Outfit"/>
              <a:ea typeface="Outfit"/>
              <a:cs typeface="Outfit"/>
              <a:sym typeface="Outfit"/>
            </a:endParaRPr>
          </a:p>
        </p:txBody>
      </p:sp>
      <p:sp>
        <p:nvSpPr>
          <p:cNvPr id="101" name="Google Shape;101;p54"/>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4002"/>
              <a:buFont typeface="Outfit"/>
              <a:buNone/>
              <a:defRPr b="1" i="0" sz="4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Icon&#10;&#10;Description automatically generated" id="102" name="Google Shape;102;p54"/>
          <p:cNvPicPr preferRelativeResize="0"/>
          <p:nvPr/>
        </p:nvPicPr>
        <p:blipFill rotWithShape="1">
          <a:blip r:embed="rId2">
            <a:alphaModFix/>
          </a:blip>
          <a:srcRect b="0" l="0" r="0" t="0"/>
          <a:stretch/>
        </p:blipFill>
        <p:spPr>
          <a:xfrm>
            <a:off x="4178981" y="181"/>
            <a:ext cx="4965019" cy="5143139"/>
          </a:xfrm>
          <a:prstGeom prst="rect">
            <a:avLst/>
          </a:prstGeom>
          <a:noFill/>
          <a:ln>
            <a:noFill/>
          </a:ln>
        </p:spPr>
      </p:pic>
      <p:pic>
        <p:nvPicPr>
          <p:cNvPr descr="Logo&#10;&#10;Description automatically generated with medium confidence" id="103" name="Google Shape;103;p54"/>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04" name="Google Shape;104;p54"/>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2">
  <p:cSld name="Divider Slide_green_opt2">
    <p:spTree>
      <p:nvGrpSpPr>
        <p:cNvPr id="105" name="Shape 105"/>
        <p:cNvGrpSpPr/>
        <p:nvPr/>
      </p:nvGrpSpPr>
      <p:grpSpPr>
        <a:xfrm>
          <a:off x="0" y="0"/>
          <a:ext cx="0" cy="0"/>
          <a:chOff x="0" y="0"/>
          <a:chExt cx="0" cy="0"/>
        </a:xfrm>
      </p:grpSpPr>
      <p:sp>
        <p:nvSpPr>
          <p:cNvPr id="106" name="Google Shape;106;p55"/>
          <p:cNvSpPr/>
          <p:nvPr/>
        </p:nvSpPr>
        <p:spPr>
          <a:xfrm>
            <a:off x="0" y="0"/>
            <a:ext cx="9144000"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107" name="Google Shape;107;p55"/>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08" name="Google Shape;108;p55"/>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2"/>
              <a:buFont typeface="Outfit"/>
              <a:buNone/>
              <a:defRPr b="1" i="0" sz="4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Icon&#10;&#10;Description automatically generated" id="109" name="Google Shape;109;p55"/>
          <p:cNvPicPr preferRelativeResize="0"/>
          <p:nvPr/>
        </p:nvPicPr>
        <p:blipFill rotWithShape="1">
          <a:blip r:embed="rId3">
            <a:alphaModFix/>
          </a:blip>
          <a:srcRect b="0" l="0" r="0" t="0"/>
          <a:stretch/>
        </p:blipFill>
        <p:spPr>
          <a:xfrm>
            <a:off x="4122630" y="7729"/>
            <a:ext cx="5021370" cy="5143139"/>
          </a:xfrm>
          <a:prstGeom prst="rect">
            <a:avLst/>
          </a:prstGeom>
          <a:noFill/>
          <a:ln>
            <a:noFill/>
          </a:ln>
        </p:spPr>
      </p:pic>
      <p:sp>
        <p:nvSpPr>
          <p:cNvPr id="110" name="Google Shape;110;p55"/>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white_opt3_2">
  <p:cSld name="Divider Slide_white_opt3_2">
    <p:spTree>
      <p:nvGrpSpPr>
        <p:cNvPr id="111" name="Shape 111"/>
        <p:cNvGrpSpPr/>
        <p:nvPr/>
      </p:nvGrpSpPr>
      <p:grpSpPr>
        <a:xfrm>
          <a:off x="0" y="0"/>
          <a:ext cx="0" cy="0"/>
          <a:chOff x="0" y="0"/>
          <a:chExt cx="0" cy="0"/>
        </a:xfrm>
      </p:grpSpPr>
      <p:pic>
        <p:nvPicPr>
          <p:cNvPr descr="Icon&#10;&#10;Description automatically generated" id="112" name="Google Shape;112;p56"/>
          <p:cNvPicPr preferRelativeResize="0"/>
          <p:nvPr/>
        </p:nvPicPr>
        <p:blipFill rotWithShape="1">
          <a:blip r:embed="rId2">
            <a:alphaModFix/>
          </a:blip>
          <a:srcRect b="0" l="0" r="0" t="0"/>
          <a:stretch/>
        </p:blipFill>
        <p:spPr>
          <a:xfrm>
            <a:off x="0" y="361"/>
            <a:ext cx="9144000" cy="5143139"/>
          </a:xfrm>
          <a:prstGeom prst="rect">
            <a:avLst/>
          </a:prstGeom>
          <a:noFill/>
          <a:ln>
            <a:noFill/>
          </a:ln>
        </p:spPr>
      </p:pic>
      <p:sp>
        <p:nvSpPr>
          <p:cNvPr id="113" name="Google Shape;113;p56"/>
          <p:cNvSpPr/>
          <p:nvPr>
            <p:ph idx="2" type="pic"/>
          </p:nvPr>
        </p:nvSpPr>
        <p:spPr>
          <a:xfrm>
            <a:off x="6358413" y="0"/>
            <a:ext cx="2284287" cy="1929656"/>
          </a:xfrm>
          <a:prstGeom prst="rect">
            <a:avLst/>
          </a:prstGeom>
          <a:noFill/>
          <a:ln>
            <a:noFill/>
          </a:ln>
        </p:spPr>
      </p:sp>
      <p:sp>
        <p:nvSpPr>
          <p:cNvPr id="114" name="Google Shape;114;p56"/>
          <p:cNvSpPr/>
          <p:nvPr/>
        </p:nvSpPr>
        <p:spPr>
          <a:xfrm>
            <a:off x="7979920" y="0"/>
            <a:ext cx="196510" cy="1687159"/>
          </a:xfrm>
          <a:custGeom>
            <a:rect b="b" l="l" r="r" t="t"/>
            <a:pathLst>
              <a:path extrusionOk="0" h="3709667" w="432048">
                <a:moveTo>
                  <a:pt x="0" y="0"/>
                </a:moveTo>
                <a:lnTo>
                  <a:pt x="432048" y="0"/>
                </a:lnTo>
                <a:cubicBezTo>
                  <a:pt x="429634" y="1163433"/>
                  <a:pt x="427221" y="2326865"/>
                  <a:pt x="424807" y="3490298"/>
                </a:cubicBezTo>
                <a:lnTo>
                  <a:pt x="0" y="3709667"/>
                </a:lnTo>
                <a:lnTo>
                  <a:pt x="0" y="0"/>
                </a:lnTo>
                <a:close/>
              </a:path>
            </a:pathLst>
          </a:custGeom>
          <a:solidFill>
            <a:srgbClr val="01DC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utfit"/>
              <a:ea typeface="Outfit"/>
              <a:cs typeface="Outfit"/>
              <a:sym typeface="Outfit"/>
            </a:endParaRPr>
          </a:p>
        </p:txBody>
      </p:sp>
      <p:sp>
        <p:nvSpPr>
          <p:cNvPr id="115" name="Google Shape;115;p56"/>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4002"/>
              <a:buFont typeface="Outfit"/>
              <a:buNone/>
              <a:defRPr b="1" i="0" sz="4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16" name="Google Shape;116;p56"/>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17" name="Google Shape;117;p56"/>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3_1">
  <p:cSld name="Divider Slide_green_opt3_1">
    <p:spTree>
      <p:nvGrpSpPr>
        <p:cNvPr id="118" name="Shape 118"/>
        <p:cNvGrpSpPr/>
        <p:nvPr/>
      </p:nvGrpSpPr>
      <p:grpSpPr>
        <a:xfrm>
          <a:off x="0" y="0"/>
          <a:ext cx="0" cy="0"/>
          <a:chOff x="0" y="0"/>
          <a:chExt cx="0" cy="0"/>
        </a:xfrm>
      </p:grpSpPr>
      <p:pic>
        <p:nvPicPr>
          <p:cNvPr descr="Icon&#10;&#10;Description automatically generated" id="119" name="Google Shape;119;p57"/>
          <p:cNvPicPr preferRelativeResize="0"/>
          <p:nvPr/>
        </p:nvPicPr>
        <p:blipFill rotWithShape="1">
          <a:blip r:embed="rId2">
            <a:alphaModFix/>
          </a:blip>
          <a:srcRect b="0" l="0" r="0" t="0"/>
          <a:stretch/>
        </p:blipFill>
        <p:spPr>
          <a:xfrm>
            <a:off x="0" y="361"/>
            <a:ext cx="9144000" cy="5143139"/>
          </a:xfrm>
          <a:prstGeom prst="rect">
            <a:avLst/>
          </a:prstGeom>
          <a:noFill/>
          <a:ln>
            <a:noFill/>
          </a:ln>
        </p:spPr>
      </p:pic>
      <p:pic>
        <p:nvPicPr>
          <p:cNvPr descr="Logo&#10;&#10;Description automatically generated" id="120" name="Google Shape;120;p57"/>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21" name="Google Shape;121;p57"/>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2"/>
              <a:buFont typeface="Outfit"/>
              <a:buNone/>
              <a:defRPr b="1" i="0" sz="4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7"/>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123" name="Google Shape;123;p57"/>
          <p:cNvSpPr/>
          <p:nvPr>
            <p:ph idx="2" type="pic"/>
          </p:nvPr>
        </p:nvSpPr>
        <p:spPr>
          <a:xfrm>
            <a:off x="6355593" y="0"/>
            <a:ext cx="2284287" cy="1929656"/>
          </a:xfrm>
          <a:prstGeom prst="rect">
            <a:avLst/>
          </a:prstGeom>
          <a:noFill/>
          <a:ln>
            <a:noFill/>
          </a:ln>
        </p:spPr>
      </p:sp>
      <p:sp>
        <p:nvSpPr>
          <p:cNvPr id="124" name="Google Shape;124;p57"/>
          <p:cNvSpPr/>
          <p:nvPr/>
        </p:nvSpPr>
        <p:spPr>
          <a:xfrm>
            <a:off x="7972223" y="0"/>
            <a:ext cx="196510" cy="1687159"/>
          </a:xfrm>
          <a:custGeom>
            <a:rect b="b" l="l" r="r" t="t"/>
            <a:pathLst>
              <a:path extrusionOk="0" h="3709667" w="432048">
                <a:moveTo>
                  <a:pt x="0" y="0"/>
                </a:moveTo>
                <a:lnTo>
                  <a:pt x="432048" y="0"/>
                </a:lnTo>
                <a:cubicBezTo>
                  <a:pt x="429634" y="1163433"/>
                  <a:pt x="427221" y="2326865"/>
                  <a:pt x="424807" y="3490298"/>
                </a:cubicBezTo>
                <a:lnTo>
                  <a:pt x="0" y="3709667"/>
                </a:lnTo>
                <a:lnTo>
                  <a:pt x="0" y="0"/>
                </a:lnTo>
                <a:close/>
              </a:path>
            </a:pathLst>
          </a:custGeom>
          <a:solidFill>
            <a:srgbClr val="01DC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utfit"/>
              <a:ea typeface="Outfit"/>
              <a:cs typeface="Outfit"/>
              <a:sym typeface="Outfi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and Tables">
  <p:cSld name="Charts and Tables">
    <p:spTree>
      <p:nvGrpSpPr>
        <p:cNvPr id="12" name="Shape 12"/>
        <p:cNvGrpSpPr/>
        <p:nvPr/>
      </p:nvGrpSpPr>
      <p:grpSpPr>
        <a:xfrm>
          <a:off x="0" y="0"/>
          <a:ext cx="0" cy="0"/>
          <a:chOff x="0" y="0"/>
          <a:chExt cx="0" cy="0"/>
        </a:xfrm>
      </p:grpSpPr>
      <p:sp>
        <p:nvSpPr>
          <p:cNvPr id="13" name="Google Shape;13;p40"/>
          <p:cNvSpPr/>
          <p:nvPr/>
        </p:nvSpPr>
        <p:spPr>
          <a:xfrm>
            <a:off x="0"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1DCA5"/>
              </a:solidFill>
              <a:latin typeface="Arial"/>
              <a:ea typeface="Arial"/>
              <a:cs typeface="Arial"/>
              <a:sym typeface="Arial"/>
            </a:endParaRPr>
          </a:p>
        </p:txBody>
      </p:sp>
      <p:sp>
        <p:nvSpPr>
          <p:cNvPr id="14" name="Google Shape;14;p40"/>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5" name="Google Shape;15;p40"/>
          <p:cNvPicPr preferRelativeResize="0"/>
          <p:nvPr/>
        </p:nvPicPr>
        <p:blipFill rotWithShape="1">
          <a:blip r:embed="rId2">
            <a:alphaModFix/>
          </a:blip>
          <a:srcRect b="0" l="0" r="0" t="0"/>
          <a:stretch/>
        </p:blipFill>
        <p:spPr>
          <a:xfrm>
            <a:off x="6799108" y="101243"/>
            <a:ext cx="1642925" cy="1081292"/>
          </a:xfrm>
          <a:prstGeom prst="rect">
            <a:avLst/>
          </a:prstGeom>
          <a:noFill/>
          <a:ln>
            <a:noFill/>
          </a:ln>
        </p:spPr>
      </p:pic>
      <p:sp>
        <p:nvSpPr>
          <p:cNvPr id="16" name="Google Shape;16;p40"/>
          <p:cNvSpPr txBox="1"/>
          <p:nvPr>
            <p:ph idx="1" type="body"/>
          </p:nvPr>
        </p:nvSpPr>
        <p:spPr>
          <a:xfrm>
            <a:off x="424547" y="1187520"/>
            <a:ext cx="8235197" cy="3578432"/>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3">
  <p:cSld name="Divider Slide_green_opt3">
    <p:spTree>
      <p:nvGrpSpPr>
        <p:cNvPr id="125" name="Shape 125"/>
        <p:cNvGrpSpPr/>
        <p:nvPr/>
      </p:nvGrpSpPr>
      <p:grpSpPr>
        <a:xfrm>
          <a:off x="0" y="0"/>
          <a:ext cx="0" cy="0"/>
          <a:chOff x="0" y="0"/>
          <a:chExt cx="0" cy="0"/>
        </a:xfrm>
      </p:grpSpPr>
      <p:sp>
        <p:nvSpPr>
          <p:cNvPr id="126" name="Google Shape;126;p58"/>
          <p:cNvSpPr/>
          <p:nvPr/>
        </p:nvSpPr>
        <p:spPr>
          <a:xfrm>
            <a:off x="0" y="289"/>
            <a:ext cx="6788112"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Shape&#10;&#10;Description automatically generated" id="127" name="Google Shape;127;p58"/>
          <p:cNvPicPr preferRelativeResize="0"/>
          <p:nvPr/>
        </p:nvPicPr>
        <p:blipFill rotWithShape="1">
          <a:blip r:embed="rId2">
            <a:alphaModFix/>
          </a:blip>
          <a:srcRect b="0" l="0" r="0" t="0"/>
          <a:stretch/>
        </p:blipFill>
        <p:spPr>
          <a:xfrm>
            <a:off x="312442" y="1285928"/>
            <a:ext cx="3014998" cy="3715406"/>
          </a:xfrm>
          <a:prstGeom prst="rect">
            <a:avLst/>
          </a:prstGeom>
          <a:noFill/>
          <a:ln>
            <a:noFill/>
          </a:ln>
        </p:spPr>
      </p:pic>
      <p:sp>
        <p:nvSpPr>
          <p:cNvPr id="128" name="Google Shape;128;p58"/>
          <p:cNvSpPr txBox="1"/>
          <p:nvPr>
            <p:ph type="title"/>
          </p:nvPr>
        </p:nvSpPr>
        <p:spPr>
          <a:xfrm>
            <a:off x="1296841" y="1253515"/>
            <a:ext cx="3477146" cy="2122527"/>
          </a:xfrm>
          <a:prstGeom prst="rect">
            <a:avLst/>
          </a:prstGeom>
          <a:noFill/>
          <a:ln>
            <a:noFill/>
          </a:ln>
        </p:spPr>
        <p:txBody>
          <a:bodyPr anchorCtr="0" anchor="t" bIns="45700" lIns="91425" spcFirstLastPara="1" rIns="91425" wrap="square" tIns="45700">
            <a:noAutofit/>
          </a:bodyPr>
          <a:lstStyle>
            <a:lvl1pPr lvl="0" algn="l">
              <a:lnSpc>
                <a:spcPct val="100000"/>
              </a:lnSpc>
              <a:spcBef>
                <a:spcPts val="546"/>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546"/>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129" name="Google Shape;129;p58"/>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30" name="Google Shape;130;p58"/>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31" name="Shape 131"/>
        <p:cNvGrpSpPr/>
        <p:nvPr/>
      </p:nvGrpSpPr>
      <p:grpSpPr>
        <a:xfrm>
          <a:off x="0" y="0"/>
          <a:ext cx="0" cy="0"/>
          <a:chOff x="0" y="0"/>
          <a:chExt cx="0" cy="0"/>
        </a:xfrm>
      </p:grpSpPr>
      <p:sp>
        <p:nvSpPr>
          <p:cNvPr id="132" name="Google Shape;132;p59"/>
          <p:cNvSpPr/>
          <p:nvPr/>
        </p:nvSpPr>
        <p:spPr>
          <a:xfrm>
            <a:off x="0"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1DCA5"/>
              </a:solidFill>
              <a:latin typeface="Arial"/>
              <a:ea typeface="Arial"/>
              <a:cs typeface="Arial"/>
              <a:sym typeface="Arial"/>
            </a:endParaRPr>
          </a:p>
        </p:txBody>
      </p:sp>
      <p:sp>
        <p:nvSpPr>
          <p:cNvPr id="133" name="Google Shape;133;p59"/>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34" name="Google Shape;134;p59"/>
          <p:cNvPicPr preferRelativeResize="0"/>
          <p:nvPr/>
        </p:nvPicPr>
        <p:blipFill rotWithShape="1">
          <a:blip r:embed="rId2">
            <a:alphaModFix/>
          </a:blip>
          <a:srcRect b="0" l="0" r="0" t="0"/>
          <a:stretch/>
        </p:blipFill>
        <p:spPr>
          <a:xfrm>
            <a:off x="6799108" y="101243"/>
            <a:ext cx="1642925" cy="108129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35" name="Shape 135"/>
        <p:cNvGrpSpPr/>
        <p:nvPr/>
      </p:nvGrpSpPr>
      <p:grpSpPr>
        <a:xfrm>
          <a:off x="0" y="0"/>
          <a:ext cx="0" cy="0"/>
          <a:chOff x="0" y="0"/>
          <a:chExt cx="0" cy="0"/>
        </a:xfrm>
      </p:grpSpPr>
      <p:sp>
        <p:nvSpPr>
          <p:cNvPr id="136" name="Google Shape;136;p60"/>
          <p:cNvSpPr/>
          <p:nvPr/>
        </p:nvSpPr>
        <p:spPr>
          <a:xfrm>
            <a:off x="0" y="289"/>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1DCA5"/>
              </a:solidFill>
              <a:latin typeface="Arial"/>
              <a:ea typeface="Arial"/>
              <a:cs typeface="Arial"/>
              <a:sym typeface="Arial"/>
            </a:endParaRPr>
          </a:p>
        </p:txBody>
      </p:sp>
      <p:sp>
        <p:nvSpPr>
          <p:cNvPr id="137" name="Google Shape;137;p60"/>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38" name="Google Shape;138;p60"/>
          <p:cNvPicPr preferRelativeResize="0"/>
          <p:nvPr/>
        </p:nvPicPr>
        <p:blipFill rotWithShape="1">
          <a:blip r:embed="rId2">
            <a:alphaModFix/>
          </a:blip>
          <a:srcRect b="0" l="0" r="0" t="0"/>
          <a:stretch/>
        </p:blipFill>
        <p:spPr>
          <a:xfrm>
            <a:off x="6799108" y="101243"/>
            <a:ext cx="1642925" cy="1081292"/>
          </a:xfrm>
          <a:prstGeom prst="rect">
            <a:avLst/>
          </a:prstGeom>
          <a:noFill/>
          <a:ln>
            <a:noFill/>
          </a:ln>
        </p:spPr>
      </p:pic>
      <p:sp>
        <p:nvSpPr>
          <p:cNvPr id="139" name="Google Shape;139;p60"/>
          <p:cNvSpPr/>
          <p:nvPr>
            <p:ph idx="2" type="pic"/>
          </p:nvPr>
        </p:nvSpPr>
        <p:spPr>
          <a:xfrm>
            <a:off x="5554548" y="1425525"/>
            <a:ext cx="3589452" cy="3719281"/>
          </a:xfrm>
          <a:prstGeom prst="rect">
            <a:avLst/>
          </a:prstGeom>
          <a:noFill/>
          <a:ln>
            <a:noFill/>
          </a:ln>
        </p:spPr>
      </p:sp>
      <p:sp>
        <p:nvSpPr>
          <p:cNvPr id="140" name="Google Shape;140;p60"/>
          <p:cNvSpPr/>
          <p:nvPr/>
        </p:nvSpPr>
        <p:spPr>
          <a:xfrm>
            <a:off x="5430645" y="1425525"/>
            <a:ext cx="123903" cy="3717686"/>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lide_opt1">
  <p:cSld name="Text Only Slide_opt1">
    <p:spTree>
      <p:nvGrpSpPr>
        <p:cNvPr id="141" name="Shape 141"/>
        <p:cNvGrpSpPr/>
        <p:nvPr/>
      </p:nvGrpSpPr>
      <p:grpSpPr>
        <a:xfrm>
          <a:off x="0" y="0"/>
          <a:ext cx="0" cy="0"/>
          <a:chOff x="0" y="0"/>
          <a:chExt cx="0" cy="0"/>
        </a:xfrm>
      </p:grpSpPr>
      <p:sp>
        <p:nvSpPr>
          <p:cNvPr id="142" name="Google Shape;142;p61"/>
          <p:cNvSpPr/>
          <p:nvPr/>
        </p:nvSpPr>
        <p:spPr>
          <a:xfrm>
            <a:off x="9020175"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61"/>
          <p:cNvSpPr txBox="1"/>
          <p:nvPr>
            <p:ph type="title"/>
          </p:nvPr>
        </p:nvSpPr>
        <p:spPr>
          <a:xfrm>
            <a:off x="390120" y="470470"/>
            <a:ext cx="6919882"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44" name="Google Shape;144;p61"/>
          <p:cNvPicPr preferRelativeResize="0"/>
          <p:nvPr/>
        </p:nvPicPr>
        <p:blipFill rotWithShape="1">
          <a:blip r:embed="rId2">
            <a:alphaModFix/>
          </a:blip>
          <a:srcRect b="0" l="0" r="0" t="0"/>
          <a:stretch/>
        </p:blipFill>
        <p:spPr>
          <a:xfrm>
            <a:off x="330187" y="3970892"/>
            <a:ext cx="1642925" cy="1081292"/>
          </a:xfrm>
          <a:prstGeom prst="rect">
            <a:avLst/>
          </a:prstGeom>
          <a:noFill/>
          <a:ln>
            <a:noFill/>
          </a:ln>
        </p:spPr>
      </p:pic>
      <p:sp>
        <p:nvSpPr>
          <p:cNvPr id="145" name="Google Shape;145;p61"/>
          <p:cNvSpPr txBox="1"/>
          <p:nvPr>
            <p:ph idx="1" type="body"/>
          </p:nvPr>
        </p:nvSpPr>
        <p:spPr>
          <a:xfrm>
            <a:off x="424547" y="1187521"/>
            <a:ext cx="8235197" cy="2546046"/>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lide_opt2">
  <p:cSld name="Text Only Slide_opt2">
    <p:spTree>
      <p:nvGrpSpPr>
        <p:cNvPr id="146" name="Shape 146"/>
        <p:cNvGrpSpPr/>
        <p:nvPr/>
      </p:nvGrpSpPr>
      <p:grpSpPr>
        <a:xfrm>
          <a:off x="0" y="0"/>
          <a:ext cx="0" cy="0"/>
          <a:chOff x="0" y="0"/>
          <a:chExt cx="0" cy="0"/>
        </a:xfrm>
      </p:grpSpPr>
      <p:sp>
        <p:nvSpPr>
          <p:cNvPr id="147" name="Google Shape;147;p62"/>
          <p:cNvSpPr/>
          <p:nvPr/>
        </p:nvSpPr>
        <p:spPr>
          <a:xfrm>
            <a:off x="9020175"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 name="Google Shape;148;p62"/>
          <p:cNvSpPr txBox="1"/>
          <p:nvPr>
            <p:ph idx="1" type="body"/>
          </p:nvPr>
        </p:nvSpPr>
        <p:spPr>
          <a:xfrm>
            <a:off x="424547" y="2141468"/>
            <a:ext cx="8235197" cy="2546046"/>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49" name="Google Shape;149;p62"/>
          <p:cNvSpPr txBox="1"/>
          <p:nvPr>
            <p:ph type="title"/>
          </p:nvPr>
        </p:nvSpPr>
        <p:spPr>
          <a:xfrm>
            <a:off x="390120" y="1299192"/>
            <a:ext cx="6919882"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50" name="Google Shape;150;p62"/>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lide_opt3">
  <p:cSld name="Text Only Slide_opt3">
    <p:spTree>
      <p:nvGrpSpPr>
        <p:cNvPr id="151" name="Shape 151"/>
        <p:cNvGrpSpPr/>
        <p:nvPr/>
      </p:nvGrpSpPr>
      <p:grpSpPr>
        <a:xfrm>
          <a:off x="0" y="0"/>
          <a:ext cx="0" cy="0"/>
          <a:chOff x="0" y="0"/>
          <a:chExt cx="0" cy="0"/>
        </a:xfrm>
      </p:grpSpPr>
      <p:sp>
        <p:nvSpPr>
          <p:cNvPr id="152" name="Google Shape;152;p63"/>
          <p:cNvSpPr/>
          <p:nvPr/>
        </p:nvSpPr>
        <p:spPr>
          <a:xfrm>
            <a:off x="0" y="5019323"/>
            <a:ext cx="9144000" cy="123895"/>
          </a:xfrm>
          <a:custGeom>
            <a:rect b="b" l="l" r="r" t="t"/>
            <a:pathLst>
              <a:path extrusionOk="0" h="272415" w="20104100">
                <a:moveTo>
                  <a:pt x="20104099" y="0"/>
                </a:moveTo>
                <a:lnTo>
                  <a:pt x="0" y="0"/>
                </a:lnTo>
                <a:lnTo>
                  <a:pt x="0" y="272243"/>
                </a:lnTo>
                <a:lnTo>
                  <a:pt x="20104099" y="272243"/>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63"/>
          <p:cNvSpPr txBox="1"/>
          <p:nvPr>
            <p:ph idx="1" type="body"/>
          </p:nvPr>
        </p:nvSpPr>
        <p:spPr>
          <a:xfrm>
            <a:off x="426476" y="1274651"/>
            <a:ext cx="8235197" cy="2683331"/>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20992" lvl="1" marL="9144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2pPr>
            <a:lvl3pPr indent="-320992" lvl="2" marL="13716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3pPr>
            <a:lvl4pPr indent="-320992" lvl="3" marL="18288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4pPr>
            <a:lvl5pPr indent="-320992" lvl="4" marL="22860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54" name="Google Shape;154;p63"/>
          <p:cNvSpPr txBox="1"/>
          <p:nvPr>
            <p:ph type="title"/>
          </p:nvPr>
        </p:nvSpPr>
        <p:spPr>
          <a:xfrm>
            <a:off x="390120" y="470470"/>
            <a:ext cx="6919882"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55" name="Google Shape;155;p63"/>
          <p:cNvPicPr preferRelativeResize="0"/>
          <p:nvPr/>
        </p:nvPicPr>
        <p:blipFill rotWithShape="1">
          <a:blip r:embed="rId2">
            <a:alphaModFix/>
          </a:blip>
          <a:srcRect b="0" l="0" r="0" t="0"/>
          <a:stretch/>
        </p:blipFill>
        <p:spPr>
          <a:xfrm>
            <a:off x="330187" y="3970892"/>
            <a:ext cx="1642925" cy="108129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_opt1">
  <p:cSld name="Text &amp; Image Slide_opt1">
    <p:spTree>
      <p:nvGrpSpPr>
        <p:cNvPr id="156" name="Shape 156"/>
        <p:cNvGrpSpPr/>
        <p:nvPr/>
      </p:nvGrpSpPr>
      <p:grpSpPr>
        <a:xfrm>
          <a:off x="0" y="0"/>
          <a:ext cx="0" cy="0"/>
          <a:chOff x="0" y="0"/>
          <a:chExt cx="0" cy="0"/>
        </a:xfrm>
      </p:grpSpPr>
      <p:sp>
        <p:nvSpPr>
          <p:cNvPr id="157" name="Google Shape;157;p64"/>
          <p:cNvSpPr/>
          <p:nvPr/>
        </p:nvSpPr>
        <p:spPr>
          <a:xfrm>
            <a:off x="5226215"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 name="Google Shape;158;p64"/>
          <p:cNvSpPr txBox="1"/>
          <p:nvPr>
            <p:ph idx="1" type="body"/>
          </p:nvPr>
        </p:nvSpPr>
        <p:spPr>
          <a:xfrm>
            <a:off x="424777" y="2562365"/>
            <a:ext cx="4389830" cy="2125149"/>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59" name="Google Shape;159;p64"/>
          <p:cNvSpPr txBox="1"/>
          <p:nvPr>
            <p:ph type="title"/>
          </p:nvPr>
        </p:nvSpPr>
        <p:spPr>
          <a:xfrm>
            <a:off x="390119" y="1301344"/>
            <a:ext cx="4043248"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60" name="Google Shape;160;p64"/>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61" name="Google Shape;161;p64"/>
          <p:cNvSpPr/>
          <p:nvPr>
            <p:ph idx="2" type="pic"/>
          </p:nvPr>
        </p:nvSpPr>
        <p:spPr>
          <a:xfrm>
            <a:off x="5347884" y="1306"/>
            <a:ext cx="3796116" cy="51435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_opt2">
  <p:cSld name="Text &amp; Image Slide_opt2">
    <p:spTree>
      <p:nvGrpSpPr>
        <p:cNvPr id="162" name="Shape 162"/>
        <p:cNvGrpSpPr/>
        <p:nvPr/>
      </p:nvGrpSpPr>
      <p:grpSpPr>
        <a:xfrm>
          <a:off x="0" y="0"/>
          <a:ext cx="0" cy="0"/>
          <a:chOff x="0" y="0"/>
          <a:chExt cx="0" cy="0"/>
        </a:xfrm>
      </p:grpSpPr>
      <p:sp>
        <p:nvSpPr>
          <p:cNvPr id="163" name="Google Shape;163;p65"/>
          <p:cNvSpPr/>
          <p:nvPr/>
        </p:nvSpPr>
        <p:spPr>
          <a:xfrm>
            <a:off x="3792079"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4" name="Google Shape;164;p65"/>
          <p:cNvSpPr txBox="1"/>
          <p:nvPr>
            <p:ph idx="1" type="body"/>
          </p:nvPr>
        </p:nvSpPr>
        <p:spPr>
          <a:xfrm>
            <a:off x="4350080" y="1705175"/>
            <a:ext cx="4389830" cy="2125149"/>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65" name="Google Shape;165;p65"/>
          <p:cNvSpPr txBox="1"/>
          <p:nvPr>
            <p:ph type="title"/>
          </p:nvPr>
        </p:nvSpPr>
        <p:spPr>
          <a:xfrm>
            <a:off x="4350079" y="421413"/>
            <a:ext cx="4236359"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66" name="Google Shape;166;p65"/>
          <p:cNvPicPr preferRelativeResize="0"/>
          <p:nvPr/>
        </p:nvPicPr>
        <p:blipFill rotWithShape="1">
          <a:blip r:embed="rId2">
            <a:alphaModFix/>
          </a:blip>
          <a:srcRect b="0" l="0" r="0" t="0"/>
          <a:stretch/>
        </p:blipFill>
        <p:spPr>
          <a:xfrm>
            <a:off x="7224879" y="3970892"/>
            <a:ext cx="1642925" cy="1081292"/>
          </a:xfrm>
          <a:prstGeom prst="rect">
            <a:avLst/>
          </a:prstGeom>
          <a:noFill/>
          <a:ln>
            <a:noFill/>
          </a:ln>
        </p:spPr>
      </p:pic>
      <p:sp>
        <p:nvSpPr>
          <p:cNvPr id="167" name="Google Shape;167;p65"/>
          <p:cNvSpPr/>
          <p:nvPr>
            <p:ph idx="2" type="pic"/>
          </p:nvPr>
        </p:nvSpPr>
        <p:spPr>
          <a:xfrm>
            <a:off x="0" y="2149"/>
            <a:ext cx="3796116" cy="51435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Slide">
  <p:cSld name="Image Only Slide">
    <p:spTree>
      <p:nvGrpSpPr>
        <p:cNvPr id="168" name="Shape 168"/>
        <p:cNvGrpSpPr/>
        <p:nvPr/>
      </p:nvGrpSpPr>
      <p:grpSpPr>
        <a:xfrm>
          <a:off x="0" y="0"/>
          <a:ext cx="0" cy="0"/>
          <a:chOff x="0" y="0"/>
          <a:chExt cx="0" cy="0"/>
        </a:xfrm>
      </p:grpSpPr>
      <p:sp>
        <p:nvSpPr>
          <p:cNvPr id="169" name="Google Shape;169;p66"/>
          <p:cNvSpPr/>
          <p:nvPr>
            <p:ph idx="2" type="pic"/>
          </p:nvPr>
        </p:nvSpPr>
        <p:spPr>
          <a:xfrm>
            <a:off x="0" y="2149"/>
            <a:ext cx="9144000" cy="51435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_opt1">
  <p:cSld name="Multiple Image Slide_opt1">
    <p:spTree>
      <p:nvGrpSpPr>
        <p:cNvPr id="170" name="Shape 170"/>
        <p:cNvGrpSpPr/>
        <p:nvPr/>
      </p:nvGrpSpPr>
      <p:grpSpPr>
        <a:xfrm>
          <a:off x="0" y="0"/>
          <a:ext cx="0" cy="0"/>
          <a:chOff x="0" y="0"/>
          <a:chExt cx="0" cy="0"/>
        </a:xfrm>
      </p:grpSpPr>
      <p:sp>
        <p:nvSpPr>
          <p:cNvPr id="171" name="Google Shape;171;p67"/>
          <p:cNvSpPr/>
          <p:nvPr/>
        </p:nvSpPr>
        <p:spPr>
          <a:xfrm>
            <a:off x="9020097"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with medium confidence" id="172" name="Google Shape;172;p67"/>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73" name="Google Shape;173;p67"/>
          <p:cNvSpPr/>
          <p:nvPr>
            <p:ph idx="2" type="pic"/>
          </p:nvPr>
        </p:nvSpPr>
        <p:spPr>
          <a:xfrm>
            <a:off x="437908" y="1231974"/>
            <a:ext cx="2186519" cy="2002406"/>
          </a:xfrm>
          <a:prstGeom prst="rect">
            <a:avLst/>
          </a:prstGeom>
          <a:noFill/>
          <a:ln>
            <a:noFill/>
          </a:ln>
        </p:spPr>
      </p:sp>
      <p:sp>
        <p:nvSpPr>
          <p:cNvPr id="174" name="Google Shape;174;p67"/>
          <p:cNvSpPr/>
          <p:nvPr>
            <p:ph idx="3" type="pic"/>
          </p:nvPr>
        </p:nvSpPr>
        <p:spPr>
          <a:xfrm>
            <a:off x="3321408" y="1231974"/>
            <a:ext cx="2186519" cy="2002406"/>
          </a:xfrm>
          <a:prstGeom prst="rect">
            <a:avLst/>
          </a:prstGeom>
          <a:noFill/>
          <a:ln>
            <a:noFill/>
          </a:ln>
        </p:spPr>
      </p:sp>
      <p:sp>
        <p:nvSpPr>
          <p:cNvPr id="175" name="Google Shape;175;p67"/>
          <p:cNvSpPr/>
          <p:nvPr>
            <p:ph idx="4" type="pic"/>
          </p:nvPr>
        </p:nvSpPr>
        <p:spPr>
          <a:xfrm>
            <a:off x="6184341" y="1231974"/>
            <a:ext cx="2186519" cy="2002406"/>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1">
  <p:cSld name="Cover Slide_white_opt1">
    <p:spTree>
      <p:nvGrpSpPr>
        <p:cNvPr id="17" name="Shape 17"/>
        <p:cNvGrpSpPr/>
        <p:nvPr/>
      </p:nvGrpSpPr>
      <p:grpSpPr>
        <a:xfrm>
          <a:off x="0" y="0"/>
          <a:ext cx="0" cy="0"/>
          <a:chOff x="0" y="0"/>
          <a:chExt cx="0" cy="0"/>
        </a:xfrm>
      </p:grpSpPr>
      <p:pic>
        <p:nvPicPr>
          <p:cNvPr descr="Icon&#10;&#10;Description automatically generated" id="18" name="Google Shape;18;p41"/>
          <p:cNvPicPr preferRelativeResize="0"/>
          <p:nvPr/>
        </p:nvPicPr>
        <p:blipFill rotWithShape="1">
          <a:blip r:embed="rId2">
            <a:alphaModFix/>
          </a:blip>
          <a:srcRect b="0" l="0" r="0" t="0"/>
          <a:stretch/>
        </p:blipFill>
        <p:spPr>
          <a:xfrm>
            <a:off x="5292535" y="361"/>
            <a:ext cx="3851465" cy="5143139"/>
          </a:xfrm>
          <a:prstGeom prst="rect">
            <a:avLst/>
          </a:prstGeom>
          <a:noFill/>
          <a:ln>
            <a:noFill/>
          </a:ln>
        </p:spPr>
      </p:pic>
      <p:sp>
        <p:nvSpPr>
          <p:cNvPr id="19" name="Google Shape;19;p41"/>
          <p:cNvSpPr txBox="1"/>
          <p:nvPr>
            <p:ph type="title"/>
          </p:nvPr>
        </p:nvSpPr>
        <p:spPr>
          <a:xfrm>
            <a:off x="389157" y="3097148"/>
            <a:ext cx="4706868" cy="99786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20" name="Google Shape;20;p41"/>
          <p:cNvPicPr preferRelativeResize="0"/>
          <p:nvPr/>
        </p:nvPicPr>
        <p:blipFill rotWithShape="1">
          <a:blip r:embed="rId3">
            <a:alphaModFix/>
          </a:blip>
          <a:srcRect b="0" l="0" r="0" t="0"/>
          <a:stretch/>
        </p:blipFill>
        <p:spPr>
          <a:xfrm>
            <a:off x="231394" y="324909"/>
            <a:ext cx="4135674" cy="272189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_opt2">
  <p:cSld name="Multiple Image Slide_opt2">
    <p:spTree>
      <p:nvGrpSpPr>
        <p:cNvPr id="176" name="Shape 176"/>
        <p:cNvGrpSpPr/>
        <p:nvPr/>
      </p:nvGrpSpPr>
      <p:grpSpPr>
        <a:xfrm>
          <a:off x="0" y="0"/>
          <a:ext cx="0" cy="0"/>
          <a:chOff x="0" y="0"/>
          <a:chExt cx="0" cy="0"/>
        </a:xfrm>
      </p:grpSpPr>
      <p:pic>
        <p:nvPicPr>
          <p:cNvPr descr="Logo&#10;&#10;Description automatically generated with medium confidence" id="177" name="Google Shape;177;p68"/>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78" name="Google Shape;178;p68"/>
          <p:cNvSpPr/>
          <p:nvPr/>
        </p:nvSpPr>
        <p:spPr>
          <a:xfrm>
            <a:off x="9020097"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 name="Google Shape;179;p68"/>
          <p:cNvSpPr/>
          <p:nvPr>
            <p:ph idx="2" type="pic"/>
          </p:nvPr>
        </p:nvSpPr>
        <p:spPr>
          <a:xfrm>
            <a:off x="178613" y="1333874"/>
            <a:ext cx="2774183" cy="3707164"/>
          </a:xfrm>
          <a:prstGeom prst="rect">
            <a:avLst/>
          </a:prstGeom>
          <a:noFill/>
          <a:ln>
            <a:noFill/>
          </a:ln>
        </p:spPr>
      </p:sp>
      <p:sp>
        <p:nvSpPr>
          <p:cNvPr id="180" name="Google Shape;180;p68"/>
          <p:cNvSpPr/>
          <p:nvPr>
            <p:ph idx="3" type="pic"/>
          </p:nvPr>
        </p:nvSpPr>
        <p:spPr>
          <a:xfrm>
            <a:off x="3062113" y="1333874"/>
            <a:ext cx="2774183" cy="3707164"/>
          </a:xfrm>
          <a:prstGeom prst="rect">
            <a:avLst/>
          </a:prstGeom>
          <a:noFill/>
          <a:ln>
            <a:noFill/>
          </a:ln>
        </p:spPr>
      </p:sp>
      <p:sp>
        <p:nvSpPr>
          <p:cNvPr id="181" name="Google Shape;181;p68"/>
          <p:cNvSpPr/>
          <p:nvPr>
            <p:ph idx="4" type="pic"/>
          </p:nvPr>
        </p:nvSpPr>
        <p:spPr>
          <a:xfrm>
            <a:off x="5925046" y="1333874"/>
            <a:ext cx="2774183" cy="3707164"/>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_opt3">
  <p:cSld name="Multiple Image Slide_opt3">
    <p:spTree>
      <p:nvGrpSpPr>
        <p:cNvPr id="182" name="Shape 182"/>
        <p:cNvGrpSpPr/>
        <p:nvPr/>
      </p:nvGrpSpPr>
      <p:grpSpPr>
        <a:xfrm>
          <a:off x="0" y="0"/>
          <a:ext cx="0" cy="0"/>
          <a:chOff x="0" y="0"/>
          <a:chExt cx="0" cy="0"/>
        </a:xfrm>
      </p:grpSpPr>
      <p:pic>
        <p:nvPicPr>
          <p:cNvPr descr="Logo&#10;&#10;Description automatically generated with medium confidence" id="183" name="Google Shape;183;p69"/>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84" name="Google Shape;184;p69"/>
          <p:cNvSpPr/>
          <p:nvPr/>
        </p:nvSpPr>
        <p:spPr>
          <a:xfrm>
            <a:off x="9020097"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69"/>
          <p:cNvSpPr txBox="1"/>
          <p:nvPr>
            <p:ph type="title"/>
          </p:nvPr>
        </p:nvSpPr>
        <p:spPr>
          <a:xfrm>
            <a:off x="390119" y="1301344"/>
            <a:ext cx="4043248"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69"/>
          <p:cNvSpPr/>
          <p:nvPr>
            <p:ph idx="2" type="pic"/>
          </p:nvPr>
        </p:nvSpPr>
        <p:spPr>
          <a:xfrm>
            <a:off x="127969" y="2899243"/>
            <a:ext cx="2774183" cy="2141795"/>
          </a:xfrm>
          <a:prstGeom prst="rect">
            <a:avLst/>
          </a:prstGeom>
          <a:noFill/>
          <a:ln>
            <a:noFill/>
          </a:ln>
        </p:spPr>
      </p:sp>
      <p:sp>
        <p:nvSpPr>
          <p:cNvPr id="187" name="Google Shape;187;p69"/>
          <p:cNvSpPr/>
          <p:nvPr>
            <p:ph idx="3" type="pic"/>
          </p:nvPr>
        </p:nvSpPr>
        <p:spPr>
          <a:xfrm>
            <a:off x="3011469" y="2899243"/>
            <a:ext cx="2774183" cy="2141795"/>
          </a:xfrm>
          <a:prstGeom prst="rect">
            <a:avLst/>
          </a:prstGeom>
          <a:noFill/>
          <a:ln>
            <a:noFill/>
          </a:ln>
        </p:spPr>
      </p:sp>
      <p:sp>
        <p:nvSpPr>
          <p:cNvPr id="188" name="Google Shape;188;p69"/>
          <p:cNvSpPr/>
          <p:nvPr>
            <p:ph idx="4" type="pic"/>
          </p:nvPr>
        </p:nvSpPr>
        <p:spPr>
          <a:xfrm>
            <a:off x="5874402" y="2899243"/>
            <a:ext cx="2774183" cy="2141795"/>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_opt4">
  <p:cSld name="Text &amp; Image Slide_opt4">
    <p:spTree>
      <p:nvGrpSpPr>
        <p:cNvPr id="189" name="Shape 189"/>
        <p:cNvGrpSpPr/>
        <p:nvPr/>
      </p:nvGrpSpPr>
      <p:grpSpPr>
        <a:xfrm>
          <a:off x="0" y="0"/>
          <a:ext cx="0" cy="0"/>
          <a:chOff x="0" y="0"/>
          <a:chExt cx="0" cy="0"/>
        </a:xfrm>
      </p:grpSpPr>
      <p:sp>
        <p:nvSpPr>
          <p:cNvPr id="190" name="Google Shape;190;p70"/>
          <p:cNvSpPr txBox="1"/>
          <p:nvPr>
            <p:ph idx="1" type="body"/>
          </p:nvPr>
        </p:nvSpPr>
        <p:spPr>
          <a:xfrm>
            <a:off x="424777" y="2562365"/>
            <a:ext cx="4389830" cy="2125149"/>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91" name="Google Shape;191;p70"/>
          <p:cNvSpPr txBox="1"/>
          <p:nvPr>
            <p:ph type="title"/>
          </p:nvPr>
        </p:nvSpPr>
        <p:spPr>
          <a:xfrm>
            <a:off x="390119" y="1301344"/>
            <a:ext cx="4043248"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92" name="Google Shape;192;p70"/>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opt3">
  <p:cSld name="Closing Slide_opt3">
    <p:spTree>
      <p:nvGrpSpPr>
        <p:cNvPr id="193" name="Shape 193"/>
        <p:cNvGrpSpPr/>
        <p:nvPr/>
      </p:nvGrpSpPr>
      <p:grpSpPr>
        <a:xfrm>
          <a:off x="0" y="0"/>
          <a:ext cx="0" cy="0"/>
          <a:chOff x="0" y="0"/>
          <a:chExt cx="0" cy="0"/>
        </a:xfrm>
      </p:grpSpPr>
      <p:pic>
        <p:nvPicPr>
          <p:cNvPr descr="Logo&#10;&#10;Description automatically generated with medium confidence" id="194" name="Google Shape;194;p71"/>
          <p:cNvPicPr preferRelativeResize="0"/>
          <p:nvPr/>
        </p:nvPicPr>
        <p:blipFill rotWithShape="1">
          <a:blip r:embed="rId2">
            <a:alphaModFix/>
          </a:blip>
          <a:srcRect b="0" l="0" r="0" t="0"/>
          <a:stretch/>
        </p:blipFill>
        <p:spPr>
          <a:xfrm>
            <a:off x="305320" y="102462"/>
            <a:ext cx="2856187" cy="1879801"/>
          </a:xfrm>
          <a:prstGeom prst="rect">
            <a:avLst/>
          </a:prstGeom>
          <a:noFill/>
          <a:ln>
            <a:noFill/>
          </a:ln>
        </p:spPr>
      </p:pic>
      <p:sp>
        <p:nvSpPr>
          <p:cNvPr id="195" name="Google Shape;195;p71"/>
          <p:cNvSpPr txBox="1"/>
          <p:nvPr>
            <p:ph type="title"/>
          </p:nvPr>
        </p:nvSpPr>
        <p:spPr>
          <a:xfrm>
            <a:off x="390119" y="4176465"/>
            <a:ext cx="4043248" cy="491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opt2">
  <p:cSld name="Closing Slide_opt2">
    <p:spTree>
      <p:nvGrpSpPr>
        <p:cNvPr id="196" name="Shape 196"/>
        <p:cNvGrpSpPr/>
        <p:nvPr/>
      </p:nvGrpSpPr>
      <p:grpSpPr>
        <a:xfrm>
          <a:off x="0" y="0"/>
          <a:ext cx="0" cy="0"/>
          <a:chOff x="0" y="0"/>
          <a:chExt cx="0" cy="0"/>
        </a:xfrm>
      </p:grpSpPr>
      <p:sp>
        <p:nvSpPr>
          <p:cNvPr id="197" name="Google Shape;197;p72"/>
          <p:cNvSpPr/>
          <p:nvPr/>
        </p:nvSpPr>
        <p:spPr>
          <a:xfrm>
            <a:off x="0" y="0"/>
            <a:ext cx="9144000" cy="5143211"/>
          </a:xfrm>
          <a:custGeom>
            <a:rect b="b" l="l" r="r" t="t"/>
            <a:pathLst>
              <a:path extrusionOk="0" h="11308715" w="19832320">
                <a:moveTo>
                  <a:pt x="19831856" y="0"/>
                </a:moveTo>
                <a:lnTo>
                  <a:pt x="0" y="0"/>
                </a:lnTo>
                <a:lnTo>
                  <a:pt x="0" y="11308556"/>
                </a:lnTo>
                <a:lnTo>
                  <a:pt x="19831856" y="11308556"/>
                </a:lnTo>
                <a:lnTo>
                  <a:pt x="19831856"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72"/>
          <p:cNvSpPr txBox="1"/>
          <p:nvPr>
            <p:ph type="title"/>
          </p:nvPr>
        </p:nvSpPr>
        <p:spPr>
          <a:xfrm>
            <a:off x="390119" y="4176465"/>
            <a:ext cx="4043248" cy="491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002"/>
              <a:buFont typeface="Outfit"/>
              <a:buNone/>
              <a:defRPr b="0" i="0" sz="3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199" name="Google Shape;199;p72"/>
          <p:cNvPicPr preferRelativeResize="0"/>
          <p:nvPr/>
        </p:nvPicPr>
        <p:blipFill rotWithShape="1">
          <a:blip r:embed="rId2">
            <a:alphaModFix/>
          </a:blip>
          <a:srcRect b="0" l="0" r="0" t="0"/>
          <a:stretch/>
        </p:blipFill>
        <p:spPr>
          <a:xfrm>
            <a:off x="305320" y="102462"/>
            <a:ext cx="2856186" cy="187980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opt1">
  <p:cSld name="Closing Slide_opt1">
    <p:spTree>
      <p:nvGrpSpPr>
        <p:cNvPr id="200" name="Shape 200"/>
        <p:cNvGrpSpPr/>
        <p:nvPr/>
      </p:nvGrpSpPr>
      <p:grpSpPr>
        <a:xfrm>
          <a:off x="0" y="0"/>
          <a:ext cx="0" cy="0"/>
          <a:chOff x="0" y="0"/>
          <a:chExt cx="0" cy="0"/>
        </a:xfrm>
      </p:grpSpPr>
      <p:sp>
        <p:nvSpPr>
          <p:cNvPr id="201" name="Google Shape;201;p73"/>
          <p:cNvSpPr/>
          <p:nvPr/>
        </p:nvSpPr>
        <p:spPr>
          <a:xfrm>
            <a:off x="0" y="0"/>
            <a:ext cx="9144000" cy="5143211"/>
          </a:xfrm>
          <a:custGeom>
            <a:rect b="b" l="l" r="r" t="t"/>
            <a:pathLst>
              <a:path extrusionOk="0" h="11308715" w="19832320">
                <a:moveTo>
                  <a:pt x="19831856" y="0"/>
                </a:moveTo>
                <a:lnTo>
                  <a:pt x="0" y="0"/>
                </a:lnTo>
                <a:lnTo>
                  <a:pt x="0" y="11308556"/>
                </a:lnTo>
                <a:lnTo>
                  <a:pt x="19831856" y="11308556"/>
                </a:lnTo>
                <a:lnTo>
                  <a:pt x="19831856" y="0"/>
                </a:lnTo>
                <a:close/>
              </a:path>
            </a:pathLst>
          </a:custGeom>
          <a:solidFill>
            <a:srgbClr val="017D6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73"/>
          <p:cNvSpPr txBox="1"/>
          <p:nvPr>
            <p:ph type="title"/>
          </p:nvPr>
        </p:nvSpPr>
        <p:spPr>
          <a:xfrm>
            <a:off x="390119" y="4176465"/>
            <a:ext cx="4043248" cy="491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002"/>
              <a:buFont typeface="Outfit"/>
              <a:buNone/>
              <a:defRPr b="0" i="0" sz="3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203" name="Google Shape;203;p73"/>
          <p:cNvPicPr preferRelativeResize="0"/>
          <p:nvPr/>
        </p:nvPicPr>
        <p:blipFill rotWithShape="1">
          <a:blip r:embed="rId2">
            <a:alphaModFix/>
          </a:blip>
          <a:srcRect b="0" l="0" r="0" t="0"/>
          <a:stretch/>
        </p:blipFill>
        <p:spPr>
          <a:xfrm>
            <a:off x="305320" y="102462"/>
            <a:ext cx="2856186" cy="18798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y_opt1">
  <p:cSld name="Cover Slide_grey_opt1">
    <p:spTree>
      <p:nvGrpSpPr>
        <p:cNvPr id="21" name="Shape 21"/>
        <p:cNvGrpSpPr/>
        <p:nvPr/>
      </p:nvGrpSpPr>
      <p:grpSpPr>
        <a:xfrm>
          <a:off x="0" y="0"/>
          <a:ext cx="0" cy="0"/>
          <a:chOff x="0" y="0"/>
          <a:chExt cx="0" cy="0"/>
        </a:xfrm>
      </p:grpSpPr>
      <p:sp>
        <p:nvSpPr>
          <p:cNvPr id="22" name="Google Shape;22;p42"/>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23" name="Google Shape;23;p42"/>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24" name="Google Shape;24;p42"/>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Icon&#10;&#10;Description automatically generated" id="25" name="Google Shape;25;p42"/>
          <p:cNvPicPr preferRelativeResize="0"/>
          <p:nvPr/>
        </p:nvPicPr>
        <p:blipFill rotWithShape="1">
          <a:blip r:embed="rId3">
            <a:alphaModFix/>
          </a:blip>
          <a:srcRect b="0" l="0" r="0" t="0"/>
          <a:stretch/>
        </p:blipFill>
        <p:spPr>
          <a:xfrm>
            <a:off x="4801261" y="181"/>
            <a:ext cx="4342739" cy="514313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2">
  <p:cSld name="Cover Slide_green_opt2">
    <p:spTree>
      <p:nvGrpSpPr>
        <p:cNvPr id="26" name="Shape 26"/>
        <p:cNvGrpSpPr/>
        <p:nvPr/>
      </p:nvGrpSpPr>
      <p:grpSpPr>
        <a:xfrm>
          <a:off x="0" y="0"/>
          <a:ext cx="0" cy="0"/>
          <a:chOff x="0" y="0"/>
          <a:chExt cx="0" cy="0"/>
        </a:xfrm>
      </p:grpSpPr>
      <p:sp>
        <p:nvSpPr>
          <p:cNvPr id="27" name="Google Shape;27;p43"/>
          <p:cNvSpPr/>
          <p:nvPr/>
        </p:nvSpPr>
        <p:spPr>
          <a:xfrm>
            <a:off x="1" y="0"/>
            <a:ext cx="9143999" cy="5143500"/>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28" name="Google Shape;28;p43"/>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29" name="Google Shape;29;p43"/>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Icon&#10;&#10;Description automatically generated" id="30" name="Google Shape;30;p43"/>
          <p:cNvPicPr preferRelativeResize="0"/>
          <p:nvPr/>
        </p:nvPicPr>
        <p:blipFill rotWithShape="1">
          <a:blip r:embed="rId3">
            <a:alphaModFix/>
          </a:blip>
          <a:srcRect b="0" l="0" r="0" t="0"/>
          <a:stretch/>
        </p:blipFill>
        <p:spPr>
          <a:xfrm>
            <a:off x="4745954" y="0"/>
            <a:ext cx="4398046" cy="5143139"/>
          </a:xfrm>
          <a:prstGeom prst="rect">
            <a:avLst/>
          </a:prstGeom>
          <a:noFill/>
          <a:ln>
            <a:noFill/>
          </a:ln>
        </p:spPr>
      </p:pic>
      <p:sp>
        <p:nvSpPr>
          <p:cNvPr id="31" name="Google Shape;31;p43"/>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3">
  <p:cSld name="Cover Slide_white_opt3">
    <p:spTree>
      <p:nvGrpSpPr>
        <p:cNvPr id="32" name="Shape 32"/>
        <p:cNvGrpSpPr/>
        <p:nvPr/>
      </p:nvGrpSpPr>
      <p:grpSpPr>
        <a:xfrm>
          <a:off x="0" y="0"/>
          <a:ext cx="0" cy="0"/>
          <a:chOff x="0" y="0"/>
          <a:chExt cx="0" cy="0"/>
        </a:xfrm>
      </p:grpSpPr>
      <p:pic>
        <p:nvPicPr>
          <p:cNvPr descr="A group of people inside a building&#10;&#10;Description automatically generated with medium confidence" id="33" name="Google Shape;33;p44"/>
          <p:cNvPicPr preferRelativeResize="0"/>
          <p:nvPr/>
        </p:nvPicPr>
        <p:blipFill rotWithShape="1">
          <a:blip r:embed="rId2">
            <a:alphaModFix/>
          </a:blip>
          <a:srcRect b="0" l="0" r="0" t="0"/>
          <a:stretch/>
        </p:blipFill>
        <p:spPr>
          <a:xfrm>
            <a:off x="5135531" y="-1123"/>
            <a:ext cx="4492911" cy="4520674"/>
          </a:xfrm>
          <a:prstGeom prst="rect">
            <a:avLst/>
          </a:prstGeom>
          <a:noFill/>
          <a:ln>
            <a:noFill/>
          </a:ln>
        </p:spPr>
      </p:pic>
      <p:pic>
        <p:nvPicPr>
          <p:cNvPr descr="Logo&#10;&#10;Description automatically generated with medium confidence" id="34" name="Google Shape;34;p44"/>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35" name="Google Shape;35;p44"/>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36" name="Google Shape;36;p44"/>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4"/>
          <p:cNvSpPr/>
          <p:nvPr>
            <p:ph idx="2" type="pic"/>
          </p:nvPr>
        </p:nvSpPr>
        <p:spPr>
          <a:xfrm>
            <a:off x="5474537" y="-1123"/>
            <a:ext cx="3837872" cy="4161981"/>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Slide_green_opt3">
  <p:cSld name="1_Cover Slide_green_opt3">
    <p:spTree>
      <p:nvGrpSpPr>
        <p:cNvPr id="38" name="Shape 38"/>
        <p:cNvGrpSpPr/>
        <p:nvPr/>
      </p:nvGrpSpPr>
      <p:grpSpPr>
        <a:xfrm>
          <a:off x="0" y="0"/>
          <a:ext cx="0" cy="0"/>
          <a:chOff x="0" y="0"/>
          <a:chExt cx="0" cy="0"/>
        </a:xfrm>
      </p:grpSpPr>
      <p:sp>
        <p:nvSpPr>
          <p:cNvPr id="39" name="Google Shape;39;p45"/>
          <p:cNvSpPr/>
          <p:nvPr/>
        </p:nvSpPr>
        <p:spPr>
          <a:xfrm>
            <a:off x="0" y="289"/>
            <a:ext cx="9144000"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A picture containing text, sky, outdoor, green&#10;&#10;Description automatically generated" id="40" name="Google Shape;40;p45"/>
          <p:cNvPicPr preferRelativeResize="0"/>
          <p:nvPr/>
        </p:nvPicPr>
        <p:blipFill rotWithShape="1">
          <a:blip r:embed="rId2">
            <a:alphaModFix/>
          </a:blip>
          <a:srcRect b="0" l="0" r="0" t="0"/>
          <a:stretch/>
        </p:blipFill>
        <p:spPr>
          <a:xfrm>
            <a:off x="5148369" y="-1125"/>
            <a:ext cx="4490207" cy="4517954"/>
          </a:xfrm>
          <a:prstGeom prst="rect">
            <a:avLst/>
          </a:prstGeom>
          <a:noFill/>
          <a:ln>
            <a:noFill/>
          </a:ln>
        </p:spPr>
      </p:pic>
      <p:sp>
        <p:nvSpPr>
          <p:cNvPr id="41" name="Google Shape;41;p45"/>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42" name="Google Shape;42;p45"/>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43" name="Google Shape;43;p45"/>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44" name="Google Shape;44;p45"/>
          <p:cNvSpPr/>
          <p:nvPr>
            <p:ph idx="2" type="pic"/>
          </p:nvPr>
        </p:nvSpPr>
        <p:spPr>
          <a:xfrm>
            <a:off x="5474537" y="-1123"/>
            <a:ext cx="3837872" cy="4161981"/>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4_2">
  <p:cSld name="Cover Slide_white_opt4_2">
    <p:spTree>
      <p:nvGrpSpPr>
        <p:cNvPr id="45" name="Shape 45"/>
        <p:cNvGrpSpPr/>
        <p:nvPr/>
      </p:nvGrpSpPr>
      <p:grpSpPr>
        <a:xfrm>
          <a:off x="0" y="0"/>
          <a:ext cx="0" cy="0"/>
          <a:chOff x="0" y="0"/>
          <a:chExt cx="0" cy="0"/>
        </a:xfrm>
      </p:grpSpPr>
      <p:pic>
        <p:nvPicPr>
          <p:cNvPr descr="Shape&#10;&#10;Description automatically generated" id="46" name="Google Shape;46;p46"/>
          <p:cNvPicPr preferRelativeResize="0"/>
          <p:nvPr/>
        </p:nvPicPr>
        <p:blipFill rotWithShape="1">
          <a:blip r:embed="rId2">
            <a:alphaModFix/>
          </a:blip>
          <a:srcRect b="0" l="0" r="0" t="0"/>
          <a:stretch/>
        </p:blipFill>
        <p:spPr>
          <a:xfrm>
            <a:off x="7585146" y="-5523"/>
            <a:ext cx="4257706" cy="5154677"/>
          </a:xfrm>
          <a:prstGeom prst="rect">
            <a:avLst/>
          </a:prstGeom>
          <a:noFill/>
          <a:ln>
            <a:noFill/>
          </a:ln>
        </p:spPr>
      </p:pic>
      <p:pic>
        <p:nvPicPr>
          <p:cNvPr id="47" name="Google Shape;47;p46"/>
          <p:cNvPicPr preferRelativeResize="0"/>
          <p:nvPr/>
        </p:nvPicPr>
        <p:blipFill rotWithShape="1">
          <a:blip r:embed="rId3">
            <a:alphaModFix/>
          </a:blip>
          <a:srcRect b="0" l="0" r="0" t="0"/>
          <a:stretch/>
        </p:blipFill>
        <p:spPr>
          <a:xfrm>
            <a:off x="5812789" y="-5523"/>
            <a:ext cx="2878105" cy="2942574"/>
          </a:xfrm>
          <a:prstGeom prst="rect">
            <a:avLst/>
          </a:prstGeom>
          <a:noFill/>
          <a:ln>
            <a:noFill/>
          </a:ln>
        </p:spPr>
      </p:pic>
      <p:pic>
        <p:nvPicPr>
          <p:cNvPr descr="Logo&#10;&#10;Description automatically generated with medium confidence" id="48" name="Google Shape;48;p46"/>
          <p:cNvPicPr preferRelativeResize="0"/>
          <p:nvPr/>
        </p:nvPicPr>
        <p:blipFill rotWithShape="1">
          <a:blip r:embed="rId4">
            <a:alphaModFix/>
          </a:blip>
          <a:srcRect b="0" l="0" r="0" t="0"/>
          <a:stretch/>
        </p:blipFill>
        <p:spPr>
          <a:xfrm>
            <a:off x="305321" y="102462"/>
            <a:ext cx="1642925" cy="1081292"/>
          </a:xfrm>
          <a:prstGeom prst="rect">
            <a:avLst/>
          </a:prstGeom>
          <a:noFill/>
          <a:ln>
            <a:noFill/>
          </a:ln>
        </p:spPr>
      </p:pic>
      <p:sp>
        <p:nvSpPr>
          <p:cNvPr id="49" name="Google Shape;49;p46"/>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50" name="Google Shape;50;p46"/>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6"/>
          <p:cNvSpPr/>
          <p:nvPr>
            <p:ph idx="2" type="pic"/>
          </p:nvPr>
        </p:nvSpPr>
        <p:spPr>
          <a:xfrm>
            <a:off x="5812789" y="6920"/>
            <a:ext cx="2878104" cy="2930131"/>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4">
  <p:cSld name="Cover Slide_green_opt4">
    <p:spTree>
      <p:nvGrpSpPr>
        <p:cNvPr id="52" name="Shape 52"/>
        <p:cNvGrpSpPr/>
        <p:nvPr/>
      </p:nvGrpSpPr>
      <p:grpSpPr>
        <a:xfrm>
          <a:off x="0" y="0"/>
          <a:ext cx="0" cy="0"/>
          <a:chOff x="0" y="0"/>
          <a:chExt cx="0" cy="0"/>
        </a:xfrm>
      </p:grpSpPr>
      <p:pic>
        <p:nvPicPr>
          <p:cNvPr id="53" name="Google Shape;53;p47"/>
          <p:cNvPicPr preferRelativeResize="0"/>
          <p:nvPr/>
        </p:nvPicPr>
        <p:blipFill rotWithShape="1">
          <a:blip r:embed="rId2">
            <a:alphaModFix/>
          </a:blip>
          <a:srcRect b="0" l="0" r="0" t="0"/>
          <a:stretch/>
        </p:blipFill>
        <p:spPr>
          <a:xfrm>
            <a:off x="0" y="180"/>
            <a:ext cx="9152642" cy="5148000"/>
          </a:xfrm>
          <a:prstGeom prst="rect">
            <a:avLst/>
          </a:prstGeom>
          <a:noFill/>
          <a:ln>
            <a:noFill/>
          </a:ln>
        </p:spPr>
      </p:pic>
      <p:pic>
        <p:nvPicPr>
          <p:cNvPr descr="Logo&#10;&#10;Description automatically generated" id="54" name="Google Shape;54;p47"/>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55" name="Google Shape;55;p47"/>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56" name="Google Shape;56;p47"/>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sky, building, outdoor, structure&#10;&#10;Description automatically generated" id="57" name="Google Shape;57;p47"/>
          <p:cNvPicPr preferRelativeResize="0"/>
          <p:nvPr/>
        </p:nvPicPr>
        <p:blipFill rotWithShape="1">
          <a:blip r:embed="rId4">
            <a:alphaModFix/>
          </a:blip>
          <a:srcRect b="0" l="0" r="0" t="0"/>
          <a:stretch/>
        </p:blipFill>
        <p:spPr>
          <a:xfrm>
            <a:off x="5812789" y="-5523"/>
            <a:ext cx="2878104" cy="2942574"/>
          </a:xfrm>
          <a:prstGeom prst="rect">
            <a:avLst/>
          </a:prstGeom>
          <a:noFill/>
          <a:ln>
            <a:noFill/>
          </a:ln>
        </p:spPr>
      </p:pic>
      <p:sp>
        <p:nvSpPr>
          <p:cNvPr id="58" name="Google Shape;58;p47"/>
          <p:cNvSpPr/>
          <p:nvPr>
            <p:ph idx="2" type="pic"/>
          </p:nvPr>
        </p:nvSpPr>
        <p:spPr>
          <a:xfrm>
            <a:off x="5812789" y="6920"/>
            <a:ext cx="2878104" cy="2930131"/>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628903" y="273637"/>
            <a:ext cx="7886195" cy="99418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3C3B"/>
              </a:buClr>
              <a:buSzPts val="2001"/>
              <a:buFont typeface="Outfit"/>
              <a:buNone/>
              <a:defRPr b="0" i="0" sz="2001" u="none" cap="none" strike="noStrike">
                <a:solidFill>
                  <a:srgbClr val="003C3B"/>
                </a:solidFill>
                <a:latin typeface="Outfit"/>
                <a:ea typeface="Outfit"/>
                <a:cs typeface="Outfit"/>
                <a:sym typeface="Outfi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exeter.ac.uk/media/universityofexeter/doctoralcollege/researcherdevelopment/images/Code_of_conduct.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hyperlink" Target="https://tinyurl.com/2d8fys7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39c3a437af_0_0"/>
          <p:cNvSpPr txBox="1"/>
          <p:nvPr>
            <p:ph type="title"/>
          </p:nvPr>
        </p:nvSpPr>
        <p:spPr>
          <a:xfrm>
            <a:off x="389148" y="1527525"/>
            <a:ext cx="3903300" cy="1714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Introduction to Machine Learning</a:t>
            </a:r>
            <a:endParaRPr/>
          </a:p>
        </p:txBody>
      </p:sp>
      <p:sp>
        <p:nvSpPr>
          <p:cNvPr id="209" name="Google Shape;209;g339c3a437af_0_0"/>
          <p:cNvSpPr txBox="1"/>
          <p:nvPr>
            <p:ph idx="1" type="subTitle"/>
          </p:nvPr>
        </p:nvSpPr>
        <p:spPr>
          <a:xfrm>
            <a:off x="439550" y="3717975"/>
            <a:ext cx="3903300" cy="4257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a:t>March 2025</a:t>
            </a:r>
            <a:endParaRPr/>
          </a:p>
          <a:p>
            <a:pPr indent="0" lvl="0" marL="0" rtl="0" algn="l">
              <a:spcBef>
                <a:spcPts val="455"/>
              </a:spcBef>
              <a:spcAft>
                <a:spcPts val="0"/>
              </a:spcAft>
              <a:buNone/>
            </a:pPr>
            <a:r>
              <a:t/>
            </a:r>
            <a:endParaRPr/>
          </a:p>
        </p:txBody>
      </p:sp>
      <p:sp>
        <p:nvSpPr>
          <p:cNvPr id="210" name="Google Shape;210;g339c3a437af_0_0"/>
          <p:cNvSpPr txBox="1"/>
          <p:nvPr/>
        </p:nvSpPr>
        <p:spPr>
          <a:xfrm>
            <a:off x="421850" y="25717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003C3B"/>
                </a:solidFill>
                <a:latin typeface="Outfit"/>
                <a:ea typeface="Outfit"/>
                <a:cs typeface="Outfit"/>
                <a:sym typeface="Outfit"/>
              </a:rPr>
              <a:t>Coding for Reproducible Research</a:t>
            </a:r>
            <a:r>
              <a:rPr lang="en-GB" sz="2000">
                <a:solidFill>
                  <a:schemeClr val="dk1"/>
                </a:solidFill>
                <a:latin typeface="Outfit"/>
                <a:ea typeface="Outfit"/>
                <a:cs typeface="Outfit"/>
                <a:sym typeface="Outfit"/>
              </a:rPr>
              <a:t>​</a:t>
            </a:r>
            <a:endParaRPr/>
          </a:p>
        </p:txBody>
      </p:sp>
      <p:sp>
        <p:nvSpPr>
          <p:cNvPr id="211" name="Google Shape;211;g339c3a437af_0_0"/>
          <p:cNvSpPr txBox="1"/>
          <p:nvPr/>
        </p:nvSpPr>
        <p:spPr>
          <a:xfrm>
            <a:off x="6275800" y="185025"/>
            <a:ext cx="2748300" cy="21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600">
                <a:solidFill>
                  <a:srgbClr val="003C3B"/>
                </a:solidFill>
                <a:latin typeface="Outfit"/>
                <a:ea typeface="Outfit"/>
                <a:cs typeface="Outfit"/>
                <a:sym typeface="Outfit"/>
              </a:rPr>
              <a:t>Course Leader:</a:t>
            </a:r>
            <a:r>
              <a:rPr lang="en-GB" sz="1600">
                <a:solidFill>
                  <a:srgbClr val="003C3B"/>
                </a:solidFill>
                <a:latin typeface="Outfit"/>
                <a:ea typeface="Outfit"/>
                <a:cs typeface="Outfit"/>
                <a:sym typeface="Outfit"/>
              </a:rPr>
              <a:t> ​</a:t>
            </a:r>
            <a:endParaRPr sz="1600">
              <a:solidFill>
                <a:srgbClr val="003C3B"/>
              </a:solidFill>
              <a:latin typeface="Outfit"/>
              <a:ea typeface="Outfit"/>
              <a:cs typeface="Outfit"/>
              <a:sym typeface="Outfit"/>
            </a:endParaRPr>
          </a:p>
          <a:p>
            <a:pPr indent="-330200" lvl="0" marL="457200" rtl="0" algn="l">
              <a:lnSpc>
                <a:spcPct val="115000"/>
              </a:lnSpc>
              <a:spcBef>
                <a:spcPts val="1000"/>
              </a:spcBef>
              <a:spcAft>
                <a:spcPts val="0"/>
              </a:spcAft>
              <a:buClr>
                <a:srgbClr val="003C3B"/>
              </a:buClr>
              <a:buSzPts val="1600"/>
              <a:buFont typeface="Outfit"/>
              <a:buChar char="●"/>
            </a:pPr>
            <a:r>
              <a:rPr lang="en-GB" sz="1600">
                <a:solidFill>
                  <a:srgbClr val="003C3B"/>
                </a:solidFill>
                <a:latin typeface="Outfit"/>
                <a:ea typeface="Outfit"/>
                <a:cs typeface="Outfit"/>
                <a:sym typeface="Outfit"/>
              </a:rPr>
              <a:t>Simon Kirby​</a:t>
            </a:r>
            <a:endParaRPr sz="1600">
              <a:solidFill>
                <a:srgbClr val="003C3B"/>
              </a:solidFill>
              <a:latin typeface="Outfit"/>
              <a:ea typeface="Outfit"/>
              <a:cs typeface="Outfit"/>
              <a:sym typeface="Outfit"/>
            </a:endParaRPr>
          </a:p>
          <a:p>
            <a:pPr indent="0" lvl="0" marL="0" rtl="0" algn="l">
              <a:lnSpc>
                <a:spcPct val="115000"/>
              </a:lnSpc>
              <a:spcBef>
                <a:spcPts val="0"/>
              </a:spcBef>
              <a:spcAft>
                <a:spcPts val="0"/>
              </a:spcAft>
              <a:buNone/>
            </a:pPr>
            <a:r>
              <a:rPr lang="en-GB" sz="1600">
                <a:solidFill>
                  <a:srgbClr val="003C3B"/>
                </a:solidFill>
                <a:latin typeface="Outfit"/>
                <a:ea typeface="Outfit"/>
                <a:cs typeface="Outfit"/>
                <a:sym typeface="Outfit"/>
              </a:rPr>
              <a:t>​</a:t>
            </a:r>
            <a:endParaRPr sz="1600">
              <a:solidFill>
                <a:srgbClr val="003C3B"/>
              </a:solidFill>
              <a:latin typeface="Outfit"/>
              <a:ea typeface="Outfit"/>
              <a:cs typeface="Outfit"/>
              <a:sym typeface="Outfit"/>
            </a:endParaRPr>
          </a:p>
          <a:p>
            <a:pPr indent="0" lvl="0" marL="0" rtl="0" algn="l">
              <a:lnSpc>
                <a:spcPct val="115000"/>
              </a:lnSpc>
              <a:spcBef>
                <a:spcPts val="0"/>
              </a:spcBef>
              <a:spcAft>
                <a:spcPts val="0"/>
              </a:spcAft>
              <a:buNone/>
            </a:pPr>
            <a:r>
              <a:rPr b="1" lang="en-GB" sz="1600">
                <a:solidFill>
                  <a:srgbClr val="003C3B"/>
                </a:solidFill>
                <a:latin typeface="Outfit"/>
                <a:ea typeface="Outfit"/>
                <a:cs typeface="Outfit"/>
                <a:sym typeface="Outfit"/>
              </a:rPr>
              <a:t>Course Helpers:</a:t>
            </a:r>
            <a:r>
              <a:rPr lang="en-GB" sz="1600">
                <a:solidFill>
                  <a:srgbClr val="003C3B"/>
                </a:solidFill>
                <a:latin typeface="Outfit"/>
                <a:ea typeface="Outfit"/>
                <a:cs typeface="Outfit"/>
                <a:sym typeface="Outfit"/>
              </a:rPr>
              <a:t> ​</a:t>
            </a:r>
            <a:endParaRPr sz="1600">
              <a:solidFill>
                <a:srgbClr val="003C3B"/>
              </a:solidFill>
              <a:latin typeface="Outfit"/>
              <a:ea typeface="Outfit"/>
              <a:cs typeface="Outfit"/>
              <a:sym typeface="Outfit"/>
            </a:endParaRPr>
          </a:p>
          <a:p>
            <a:pPr indent="-330200" lvl="0" marL="457200" rtl="0" algn="l">
              <a:lnSpc>
                <a:spcPct val="115000"/>
              </a:lnSpc>
              <a:spcBef>
                <a:spcPts val="1000"/>
              </a:spcBef>
              <a:spcAft>
                <a:spcPts val="0"/>
              </a:spcAft>
              <a:buClr>
                <a:srgbClr val="003C3B"/>
              </a:buClr>
              <a:buSzPts val="1600"/>
              <a:buFont typeface="Outfit"/>
              <a:buChar char="●"/>
            </a:pPr>
            <a:r>
              <a:rPr lang="en-GB" sz="1600">
                <a:solidFill>
                  <a:srgbClr val="003C3B"/>
                </a:solidFill>
                <a:latin typeface="Outfit"/>
                <a:ea typeface="Outfit"/>
                <a:cs typeface="Outfit"/>
                <a:sym typeface="Outfit"/>
              </a:rPr>
              <a:t>Finley Gibson​</a:t>
            </a:r>
            <a:endParaRPr sz="1600">
              <a:solidFill>
                <a:srgbClr val="003C3B"/>
              </a:solidFill>
              <a:latin typeface="Outfit"/>
              <a:ea typeface="Outfit"/>
              <a:cs typeface="Outfit"/>
              <a:sym typeface="Outfit"/>
            </a:endParaRPr>
          </a:p>
          <a:p>
            <a:pPr indent="-330200" lvl="0" marL="457200" rtl="0" algn="l">
              <a:lnSpc>
                <a:spcPct val="115000"/>
              </a:lnSpc>
              <a:spcBef>
                <a:spcPts val="0"/>
              </a:spcBef>
              <a:spcAft>
                <a:spcPts val="0"/>
              </a:spcAft>
              <a:buClr>
                <a:srgbClr val="003C3B"/>
              </a:buClr>
              <a:buSzPts val="1600"/>
              <a:buFont typeface="Outfit"/>
              <a:buChar char="●"/>
            </a:pPr>
            <a:r>
              <a:rPr lang="en-GB" sz="1600">
                <a:solidFill>
                  <a:srgbClr val="003C3B"/>
                </a:solidFill>
                <a:latin typeface="Outfit"/>
                <a:ea typeface="Outfit"/>
                <a:cs typeface="Outfit"/>
                <a:sym typeface="Outfit"/>
              </a:rPr>
              <a:t>Sam Fletcher​</a:t>
            </a:r>
            <a:endParaRPr sz="1600">
              <a:solidFill>
                <a:srgbClr val="003C3B"/>
              </a:solidFill>
              <a:latin typeface="Outfit"/>
              <a:ea typeface="Outfit"/>
              <a:cs typeface="Outfit"/>
              <a:sym typeface="Outfit"/>
            </a:endParaRPr>
          </a:p>
        </p:txBody>
      </p:sp>
      <p:pic>
        <p:nvPicPr>
          <p:cNvPr descr="A qr code with black squares&#10;&#10;AI-generated content may be incorrect." id="212" name="Google Shape;212;g339c3a437af_0_0"/>
          <p:cNvPicPr preferRelativeResize="0"/>
          <p:nvPr/>
        </p:nvPicPr>
        <p:blipFill>
          <a:blip r:embed="rId3">
            <a:alphaModFix/>
          </a:blip>
          <a:stretch>
            <a:fillRect/>
          </a:stretch>
        </p:blipFill>
        <p:spPr>
          <a:xfrm>
            <a:off x="7555275" y="2571750"/>
            <a:ext cx="1401475" cy="1401475"/>
          </a:xfrm>
          <a:prstGeom prst="rect">
            <a:avLst/>
          </a:prstGeom>
          <a:noFill/>
          <a:ln>
            <a:noFill/>
          </a:ln>
        </p:spPr>
      </p:pic>
      <p:sp>
        <p:nvSpPr>
          <p:cNvPr id="213" name="Google Shape;213;g339c3a437af_0_0"/>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14" name="Google Shape;214;g339c3a437af_0_0"/>
          <p:cNvSpPr txBox="1"/>
          <p:nvPr/>
        </p:nvSpPr>
        <p:spPr>
          <a:xfrm>
            <a:off x="439550" y="4270200"/>
            <a:ext cx="554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Outfit"/>
                <a:ea typeface="Outfit"/>
                <a:cs typeface="Outfit"/>
                <a:sym typeface="Outfit"/>
              </a:rPr>
              <a:t>Collaborative doc: https://tinyurl.com/fd3cd22b​</a:t>
            </a:r>
            <a:endParaRPr sz="1100">
              <a:latin typeface="Outfit"/>
              <a:ea typeface="Outfit"/>
              <a:cs typeface="Outfit"/>
              <a:sym typeface="Outfit"/>
            </a:endParaRPr>
          </a:p>
        </p:txBody>
      </p:sp>
      <p:sp>
        <p:nvSpPr>
          <p:cNvPr id="215" name="Google Shape;215;g339c3a437af_0_0"/>
          <p:cNvSpPr txBox="1"/>
          <p:nvPr/>
        </p:nvSpPr>
        <p:spPr>
          <a:xfrm>
            <a:off x="6024100" y="2997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Outfit"/>
                <a:ea typeface="Outfit"/>
                <a:cs typeface="Outfit"/>
                <a:sym typeface="Outfit"/>
              </a:rPr>
              <a:t>Sign in here ​</a:t>
            </a:r>
            <a:endParaRPr sz="1000">
              <a:latin typeface="Outfit"/>
              <a:ea typeface="Outfit"/>
              <a:cs typeface="Outfit"/>
              <a:sym typeface="Outfit"/>
            </a:endParaRPr>
          </a:p>
        </p:txBody>
      </p:sp>
      <p:cxnSp>
        <p:nvCxnSpPr>
          <p:cNvPr id="216" name="Google Shape;216;g339c3a437af_0_0"/>
          <p:cNvCxnSpPr/>
          <p:nvPr/>
        </p:nvCxnSpPr>
        <p:spPr>
          <a:xfrm flipH="1" rot="10800000">
            <a:off x="7119500" y="3197000"/>
            <a:ext cx="362700" cy="7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3d81751192_0_0"/>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Model selection</a:t>
            </a:r>
            <a:endParaRPr/>
          </a:p>
          <a:p>
            <a:pPr indent="0" lvl="0" marL="0" rtl="0" algn="l">
              <a:spcBef>
                <a:spcPts val="0"/>
              </a:spcBef>
              <a:spcAft>
                <a:spcPts val="0"/>
              </a:spcAft>
              <a:buNone/>
            </a:pPr>
            <a:r>
              <a:t/>
            </a:r>
            <a:endParaRPr/>
          </a:p>
        </p:txBody>
      </p:sp>
      <p:sp>
        <p:nvSpPr>
          <p:cNvPr id="318" name="Google Shape;318;g33d81751192_0_0"/>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336550" lvl="0" marL="457200" rtl="0" algn="l">
              <a:lnSpc>
                <a:spcPct val="115000"/>
              </a:lnSpc>
              <a:spcBef>
                <a:spcPts val="0"/>
              </a:spcBef>
              <a:spcAft>
                <a:spcPts val="0"/>
              </a:spcAft>
              <a:buClr>
                <a:srgbClr val="003C3B"/>
              </a:buClr>
              <a:buSzPts val="1700"/>
              <a:buFont typeface="Outfit"/>
              <a:buChar char="●"/>
            </a:pPr>
            <a:r>
              <a:rPr lang="en-GB" sz="1700">
                <a:solidFill>
                  <a:srgbClr val="003C3B"/>
                </a:solidFill>
              </a:rPr>
              <a:t>There are different types of machine learning problem</a:t>
            </a:r>
            <a:endParaRPr sz="1700">
              <a:solidFill>
                <a:srgbClr val="003C3B"/>
              </a:solidFill>
            </a:endParaRPr>
          </a:p>
          <a:p>
            <a:pPr indent="-336550" lvl="0" marL="457200" rtl="0" algn="l">
              <a:lnSpc>
                <a:spcPct val="115000"/>
              </a:lnSpc>
              <a:spcBef>
                <a:spcPts val="0"/>
              </a:spcBef>
              <a:spcAft>
                <a:spcPts val="0"/>
              </a:spcAft>
              <a:buClr>
                <a:srgbClr val="003C3B"/>
              </a:buClr>
              <a:buSzPts val="1700"/>
              <a:buFont typeface="Outfit"/>
              <a:buChar char="●"/>
            </a:pPr>
            <a:r>
              <a:rPr lang="en-GB" sz="1700">
                <a:solidFill>
                  <a:srgbClr val="003C3B"/>
                </a:solidFill>
              </a:rPr>
              <a:t>These will influence what models are appropriate to select</a:t>
            </a:r>
            <a:endParaRPr sz="1700">
              <a:solidFill>
                <a:srgbClr val="003C3B"/>
              </a:solidFill>
            </a:endParaRPr>
          </a:p>
          <a:p>
            <a:pPr indent="-336550" lvl="0" marL="457200" rtl="0" algn="l">
              <a:lnSpc>
                <a:spcPct val="115000"/>
              </a:lnSpc>
              <a:spcBef>
                <a:spcPts val="0"/>
              </a:spcBef>
              <a:spcAft>
                <a:spcPts val="0"/>
              </a:spcAft>
              <a:buClr>
                <a:srgbClr val="003C3B"/>
              </a:buClr>
              <a:buSzPts val="1700"/>
              <a:buFont typeface="Outfit"/>
              <a:buChar char="●"/>
            </a:pPr>
            <a:r>
              <a:rPr lang="en-GB" sz="1700">
                <a:solidFill>
                  <a:srgbClr val="003C3B"/>
                </a:solidFill>
              </a:rPr>
              <a:t>Hence, first stage of machine learning task is to explore your data</a:t>
            </a:r>
            <a:endParaRPr sz="1700">
              <a:solidFill>
                <a:srgbClr val="003C3B"/>
              </a:solidFill>
            </a:endParaRPr>
          </a:p>
          <a:p>
            <a:pPr indent="0" lvl="0" marL="0" rtl="0" algn="l">
              <a:lnSpc>
                <a:spcPct val="115000"/>
              </a:lnSpc>
              <a:spcBef>
                <a:spcPts val="1200"/>
              </a:spcBef>
              <a:spcAft>
                <a:spcPts val="0"/>
              </a:spcAft>
              <a:buClr>
                <a:schemeClr val="dk1"/>
              </a:buClr>
              <a:buSzPts val="1100"/>
              <a:buFont typeface="Arial"/>
              <a:buNone/>
            </a:pPr>
            <a:r>
              <a:t/>
            </a:r>
            <a:endParaRPr sz="1700">
              <a:solidFill>
                <a:srgbClr val="003C3B"/>
              </a:solidFill>
            </a:endParaRPr>
          </a:p>
          <a:p>
            <a:pPr indent="0" lvl="0" marL="0" rtl="0" algn="l">
              <a:lnSpc>
                <a:spcPct val="115000"/>
              </a:lnSpc>
              <a:spcBef>
                <a:spcPts val="1200"/>
              </a:spcBef>
              <a:spcAft>
                <a:spcPts val="0"/>
              </a:spcAft>
              <a:buClr>
                <a:schemeClr val="dk1"/>
              </a:buClr>
              <a:buSzPts val="1100"/>
              <a:buFont typeface="Arial"/>
              <a:buNone/>
            </a:pPr>
            <a:r>
              <a:rPr lang="en-GB" sz="1700">
                <a:solidFill>
                  <a:srgbClr val="003C3B"/>
                </a:solidFill>
              </a:rPr>
              <a:t>The “no free lunch theorem”: Wolpert and Macready</a:t>
            </a:r>
            <a:endParaRPr sz="1700">
              <a:solidFill>
                <a:srgbClr val="003C3B"/>
              </a:solidFill>
            </a:endParaRPr>
          </a:p>
          <a:p>
            <a:pPr indent="-336550" lvl="0" marL="457200" rtl="0" algn="l">
              <a:lnSpc>
                <a:spcPct val="115000"/>
              </a:lnSpc>
              <a:spcBef>
                <a:spcPts val="1200"/>
              </a:spcBef>
              <a:spcAft>
                <a:spcPts val="0"/>
              </a:spcAft>
              <a:buClr>
                <a:srgbClr val="003C3B"/>
              </a:buClr>
              <a:buSzPts val="1700"/>
              <a:buFont typeface="Outfit"/>
              <a:buChar char="●"/>
            </a:pPr>
            <a:r>
              <a:rPr lang="en-GB" sz="1700">
                <a:solidFill>
                  <a:srgbClr val="003C3B"/>
                </a:solidFill>
              </a:rPr>
              <a:t>Applied to machine learning: no single best algorithm for predictive modeling problems, i.e. classification and regression.</a:t>
            </a:r>
            <a:endParaRPr sz="1700">
              <a:solidFill>
                <a:srgbClr val="003C3B"/>
              </a:solidFill>
            </a:endParaRPr>
          </a:p>
          <a:p>
            <a:pPr indent="-336550" lvl="0" marL="457200" rtl="0" algn="l">
              <a:lnSpc>
                <a:spcPct val="115000"/>
              </a:lnSpc>
              <a:spcBef>
                <a:spcPts val="0"/>
              </a:spcBef>
              <a:spcAft>
                <a:spcPts val="0"/>
              </a:spcAft>
              <a:buClr>
                <a:srgbClr val="003C3B"/>
              </a:buClr>
              <a:buSzPts val="1700"/>
              <a:buFont typeface="Outfit"/>
              <a:buChar char="●"/>
            </a:pPr>
            <a:r>
              <a:rPr lang="en-GB" sz="1700">
                <a:solidFill>
                  <a:srgbClr val="003C3B"/>
                </a:solidFill>
              </a:rPr>
              <a:t>Means you cannot blindly take a “good” algorithm, and expect it to perform well on a new problem.</a:t>
            </a:r>
            <a:endParaRPr sz="1700">
              <a:solidFill>
                <a:srgbClr val="003C3B"/>
              </a:solidFill>
            </a:endParaRPr>
          </a:p>
          <a:p>
            <a:pPr indent="0" lvl="0" marL="0" rtl="0" algn="l">
              <a:spcBef>
                <a:spcPts val="1200"/>
              </a:spcBef>
              <a:spcAft>
                <a:spcPts val="0"/>
              </a:spcAft>
              <a:buNone/>
            </a:pPr>
            <a:r>
              <a:t/>
            </a:r>
            <a:endParaRPr sz="1355">
              <a:solidFill>
                <a:srgbClr val="003C3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3395dfe967f_0_8"/>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Model selection - a warning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4" name="Google Shape;324;g3395dfe967f_0_8"/>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Clr>
                <a:srgbClr val="003C3B"/>
              </a:buClr>
              <a:buSzPts val="1800"/>
              <a:buFont typeface="Outfit"/>
              <a:buChar char="●"/>
            </a:pPr>
            <a:r>
              <a:rPr lang="en-GB" sz="1800">
                <a:solidFill>
                  <a:srgbClr val="003C3B"/>
                </a:solidFill>
              </a:rPr>
              <a:t>Libraries with consistent APIs, such as scikit-learn, make it trivially easy to select different machine learning algorithms, and apply them.</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This can be dangerous: it is possible to select a model that is not appropriate for your use case, or that does not make mathematical or physical sense.</a:t>
            </a:r>
            <a:endParaRPr sz="1800">
              <a:solidFill>
                <a:srgbClr val="003C3B"/>
              </a:solidFill>
            </a:endParaRPr>
          </a:p>
          <a:p>
            <a:pPr indent="-342900" lvl="0" marL="457200" rtl="0" algn="l">
              <a:lnSpc>
                <a:spcPct val="115000"/>
              </a:lnSpc>
              <a:spcBef>
                <a:spcPts val="1000"/>
              </a:spcBef>
              <a:spcAft>
                <a:spcPts val="0"/>
              </a:spcAft>
              <a:buClr>
                <a:srgbClr val="003C3B"/>
              </a:buClr>
              <a:buSzPts val="1800"/>
              <a:buFont typeface="Outfit"/>
              <a:buChar char="●"/>
            </a:pPr>
            <a:r>
              <a:rPr lang="en-GB" sz="1800">
                <a:solidFill>
                  <a:srgbClr val="003C3B"/>
                </a:solidFill>
              </a:rPr>
              <a:t>Similarly, when tuning parameters, these should also be assessed in a similar way.</a:t>
            </a:r>
            <a:endParaRPr sz="1800">
              <a:solidFill>
                <a:srgbClr val="003C3B"/>
              </a:solidFill>
            </a:endParaRPr>
          </a:p>
          <a:p>
            <a:pPr indent="0" lvl="0" marL="0" rtl="0" algn="l">
              <a:lnSpc>
                <a:spcPct val="115000"/>
              </a:lnSpc>
              <a:spcBef>
                <a:spcPts val="1200"/>
              </a:spcBef>
              <a:spcAft>
                <a:spcPts val="0"/>
              </a:spcAft>
              <a:buNone/>
            </a:pPr>
            <a:r>
              <a:t/>
            </a:r>
            <a:endParaRPr sz="1700">
              <a:solidFill>
                <a:srgbClr val="003C3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395dfe967f_0_13"/>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Model evaluation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0" name="Google Shape;330;g3395dfe967f_0_13"/>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rPr>
              <a:t>Assess how well the model performs</a:t>
            </a:r>
            <a:endParaRPr sz="1800">
              <a:solidFill>
                <a:srgbClr val="003C3B"/>
              </a:solidFill>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rPr>
              <a:t>Metrics such as:</a:t>
            </a:r>
            <a:endParaRPr sz="1800">
              <a:solidFill>
                <a:srgbClr val="003C3B"/>
              </a:solidFill>
            </a:endParaRPr>
          </a:p>
          <a:p>
            <a:pPr indent="-317500" lvl="1" marL="914400" rtl="0" algn="l">
              <a:lnSpc>
                <a:spcPct val="115000"/>
              </a:lnSpc>
              <a:spcBef>
                <a:spcPts val="1000"/>
              </a:spcBef>
              <a:spcAft>
                <a:spcPts val="0"/>
              </a:spcAft>
              <a:buClr>
                <a:srgbClr val="003C3B"/>
              </a:buClr>
              <a:buSzPts val="1400"/>
              <a:buFont typeface="Outfit"/>
              <a:buChar char="○"/>
            </a:pPr>
            <a:r>
              <a:rPr lang="en-GB" sz="1400">
                <a:solidFill>
                  <a:srgbClr val="003C3B"/>
                </a:solidFill>
              </a:rPr>
              <a:t>Accuracy (classification)</a:t>
            </a:r>
            <a:endParaRPr sz="1400">
              <a:solidFill>
                <a:srgbClr val="003C3B"/>
              </a:solidFill>
            </a:endParaRPr>
          </a:p>
          <a:p>
            <a:pPr indent="-317500" lvl="1" marL="914400" rtl="0" algn="l">
              <a:lnSpc>
                <a:spcPct val="115000"/>
              </a:lnSpc>
              <a:spcBef>
                <a:spcPts val="0"/>
              </a:spcBef>
              <a:spcAft>
                <a:spcPts val="0"/>
              </a:spcAft>
              <a:buClr>
                <a:srgbClr val="003C3B"/>
              </a:buClr>
              <a:buSzPts val="1400"/>
              <a:buFont typeface="Outfit"/>
              <a:buChar char="○"/>
            </a:pPr>
            <a:r>
              <a:rPr lang="en-GB" sz="1400">
                <a:solidFill>
                  <a:srgbClr val="003C3B"/>
                </a:solidFill>
              </a:rPr>
              <a:t>Precision, recall, f1-score (classification)</a:t>
            </a:r>
            <a:endParaRPr sz="1400">
              <a:solidFill>
                <a:srgbClr val="003C3B"/>
              </a:solidFill>
            </a:endParaRPr>
          </a:p>
          <a:p>
            <a:pPr indent="-317500" lvl="1" marL="914400" rtl="0" algn="l">
              <a:lnSpc>
                <a:spcPct val="115000"/>
              </a:lnSpc>
              <a:spcBef>
                <a:spcPts val="0"/>
              </a:spcBef>
              <a:spcAft>
                <a:spcPts val="0"/>
              </a:spcAft>
              <a:buClr>
                <a:srgbClr val="003C3B"/>
              </a:buClr>
              <a:buSzPts val="1400"/>
              <a:buFont typeface="Outfit"/>
              <a:buChar char="○"/>
            </a:pPr>
            <a:r>
              <a:rPr lang="en-GB" sz="1400">
                <a:solidFill>
                  <a:srgbClr val="003C3B"/>
                </a:solidFill>
              </a:rPr>
              <a:t>MSE/RMSE (regression)</a:t>
            </a:r>
            <a:endParaRPr sz="1400">
              <a:solidFill>
                <a:srgbClr val="003C3B"/>
              </a:solidFill>
            </a:endParaRPr>
          </a:p>
          <a:p>
            <a:pPr indent="-342900" lvl="0" marL="457200" rtl="0" algn="l">
              <a:lnSpc>
                <a:spcPct val="115000"/>
              </a:lnSpc>
              <a:spcBef>
                <a:spcPts val="1000"/>
              </a:spcBef>
              <a:spcAft>
                <a:spcPts val="0"/>
              </a:spcAft>
              <a:buClr>
                <a:srgbClr val="003C3B"/>
              </a:buClr>
              <a:buSzPts val="1800"/>
              <a:buFont typeface="Outfit"/>
              <a:buChar char="●"/>
            </a:pPr>
            <a:r>
              <a:rPr lang="en-GB" sz="1800">
                <a:solidFill>
                  <a:srgbClr val="003C3B"/>
                </a:solidFill>
              </a:rPr>
              <a:t>Usually assessed on a test (an unseen) dataset</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How do we do this so we are not “marking our own homework?”</a:t>
            </a:r>
            <a:endParaRPr sz="1800">
              <a:solidFill>
                <a:srgbClr val="003C3B"/>
              </a:solidFill>
            </a:endParaRPr>
          </a:p>
          <a:p>
            <a:pPr indent="0" lvl="0" marL="0" rtl="0" algn="l">
              <a:lnSpc>
                <a:spcPct val="115000"/>
              </a:lnSpc>
              <a:spcBef>
                <a:spcPts val="1200"/>
              </a:spcBef>
              <a:spcAft>
                <a:spcPts val="0"/>
              </a:spcAft>
              <a:buNone/>
            </a:pPr>
            <a:r>
              <a:t/>
            </a:r>
            <a:endParaRPr sz="1800">
              <a:solidFill>
                <a:srgbClr val="003C3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3395dfe967f_0_18"/>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Model evaluation - train test split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6" name="Google Shape;336;g3395dfe967f_0_18"/>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003C3B"/>
                </a:solidFill>
              </a:rPr>
              <a:t>First thing we should always do is split our data</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Train set: the data we use for training our model - commonly 80%</a:t>
            </a:r>
            <a:endParaRPr sz="1800">
              <a:solidFill>
                <a:srgbClr val="003C3B"/>
              </a:solidFill>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rPr>
              <a:t>Test set: data we evaluate our model on/assess its performance on - 20%</a:t>
            </a:r>
            <a:endParaRPr sz="1800">
              <a:solidFill>
                <a:srgbClr val="003C3B"/>
              </a:solidFill>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rPr>
              <a:t>Should be before you perform serious investigation into the data!</a:t>
            </a:r>
            <a:endParaRPr sz="1800">
              <a:solidFill>
                <a:srgbClr val="003C3B"/>
              </a:solidFill>
            </a:endParaRPr>
          </a:p>
          <a:p>
            <a:pPr indent="0" lvl="0" marL="0" rtl="0" algn="l">
              <a:lnSpc>
                <a:spcPct val="115000"/>
              </a:lnSpc>
              <a:spcBef>
                <a:spcPts val="1200"/>
              </a:spcBef>
              <a:spcAft>
                <a:spcPts val="0"/>
              </a:spcAft>
              <a:buNone/>
            </a:pPr>
            <a:r>
              <a:t/>
            </a:r>
            <a:endParaRPr sz="1800">
              <a:solidFill>
                <a:srgbClr val="003C3B"/>
              </a:solidFill>
            </a:endParaRPr>
          </a:p>
        </p:txBody>
      </p:sp>
      <p:sp>
        <p:nvSpPr>
          <p:cNvPr id="337" name="Google Shape;337;g3395dfe967f_0_18"/>
          <p:cNvSpPr/>
          <p:nvPr/>
        </p:nvSpPr>
        <p:spPr>
          <a:xfrm>
            <a:off x="2841000" y="3378125"/>
            <a:ext cx="26586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data</a:t>
            </a:r>
            <a:endParaRPr>
              <a:latin typeface="Outfit"/>
              <a:ea typeface="Outfit"/>
              <a:cs typeface="Outfit"/>
              <a:sym typeface="Outfit"/>
            </a:endParaRPr>
          </a:p>
        </p:txBody>
      </p:sp>
      <p:sp>
        <p:nvSpPr>
          <p:cNvPr id="338" name="Google Shape;338;g3395dfe967f_0_18"/>
          <p:cNvSpPr/>
          <p:nvPr/>
        </p:nvSpPr>
        <p:spPr>
          <a:xfrm>
            <a:off x="5499600" y="33781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339" name="Google Shape;339;g3395dfe967f_0_18"/>
          <p:cNvSpPr txBox="1"/>
          <p:nvPr/>
        </p:nvSpPr>
        <p:spPr>
          <a:xfrm>
            <a:off x="2841000" y="4094025"/>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latin typeface="Outfit"/>
                <a:ea typeface="Outfit"/>
                <a:cs typeface="Outfit"/>
                <a:sym typeface="Outfit"/>
              </a:rPr>
              <a:t>Commonly 	80%		 	20%</a:t>
            </a:r>
            <a:endParaRPr>
              <a:latin typeface="Outfit"/>
              <a:ea typeface="Outfit"/>
              <a:cs typeface="Outfit"/>
              <a:sym typeface="Outfi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395dfe967f_0_26"/>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Train test split: bias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5" name="Google Shape;345;g3395dfe967f_0_26"/>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003C3B"/>
                </a:solidFill>
              </a:rPr>
              <a:t>It is really common to hear about problems of bias in ML algorithms. </a:t>
            </a:r>
            <a:endParaRPr sz="1800">
              <a:solidFill>
                <a:srgbClr val="003C3B"/>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003C3B"/>
                </a:solidFill>
              </a:rPr>
              <a:t>Bias can creep in at this stage!</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Your test set needs to be representative of the training data (and vice versa)</a:t>
            </a:r>
            <a:endParaRPr sz="1800">
              <a:solidFill>
                <a:srgbClr val="003C3B"/>
              </a:solidFill>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rPr>
              <a:t>Assessing bias in these splits will also require domain/problem knowledge!</a:t>
            </a:r>
            <a:endParaRPr sz="1800">
              <a:solidFill>
                <a:srgbClr val="003C3B"/>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i.e. if your data is sorted by gender, dont take the last 20% as your test set</a:t>
            </a:r>
            <a:endParaRPr sz="1800">
              <a:solidFill>
                <a:srgbClr val="003C3B"/>
              </a:solidFill>
            </a:endParaRPr>
          </a:p>
          <a:p>
            <a:pPr indent="-317500" lvl="1" marL="914400" rtl="0" algn="l">
              <a:lnSpc>
                <a:spcPct val="115000"/>
              </a:lnSpc>
              <a:spcBef>
                <a:spcPts val="1000"/>
              </a:spcBef>
              <a:spcAft>
                <a:spcPts val="0"/>
              </a:spcAft>
              <a:buClr>
                <a:srgbClr val="003C3B"/>
              </a:buClr>
              <a:buSzPts val="1400"/>
              <a:buFont typeface="Outfit"/>
              <a:buChar char="○"/>
            </a:pPr>
            <a:r>
              <a:rPr lang="en-GB" sz="1400">
                <a:solidFill>
                  <a:srgbClr val="003C3B"/>
                </a:solidFill>
              </a:rPr>
              <a:t>Because your train set could be mostly the other gender</a:t>
            </a:r>
            <a:endParaRPr sz="1400">
              <a:solidFill>
                <a:srgbClr val="003C3B"/>
              </a:solidFill>
            </a:endParaRPr>
          </a:p>
          <a:p>
            <a:pPr indent="-342900" lvl="0" marL="457200" rtl="0" algn="l">
              <a:lnSpc>
                <a:spcPct val="115000"/>
              </a:lnSpc>
              <a:spcBef>
                <a:spcPts val="1000"/>
              </a:spcBef>
              <a:spcAft>
                <a:spcPts val="0"/>
              </a:spcAft>
              <a:buClr>
                <a:srgbClr val="003C3B"/>
              </a:buClr>
              <a:buSzPts val="1800"/>
              <a:buFont typeface="Outfit"/>
              <a:buChar char="●"/>
            </a:pPr>
            <a:r>
              <a:rPr lang="en-GB" sz="1800">
                <a:solidFill>
                  <a:srgbClr val="003C3B"/>
                </a:solidFill>
              </a:rPr>
              <a:t>We can use scikit-learn to do lots of this for us.</a:t>
            </a:r>
            <a:endParaRPr sz="1800">
              <a:solidFill>
                <a:srgbClr val="003C3B"/>
              </a:solidFill>
            </a:endParaRPr>
          </a:p>
          <a:p>
            <a:pPr indent="0" lvl="0" marL="0" rtl="0" algn="l">
              <a:lnSpc>
                <a:spcPct val="115000"/>
              </a:lnSpc>
              <a:spcBef>
                <a:spcPts val="1200"/>
              </a:spcBef>
              <a:spcAft>
                <a:spcPts val="0"/>
              </a:spcAft>
              <a:buNone/>
            </a:pPr>
            <a:r>
              <a:t/>
            </a:r>
            <a:endParaRPr sz="1800">
              <a:solidFill>
                <a:srgbClr val="003C3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395dfe967f_0_34"/>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Model validation: overfitting vs underfitting</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351" name="Google Shape;351;g3395dfe967f_0_34"/>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003C3B"/>
                </a:solidFill>
              </a:rPr>
              <a:t>Overfitting: learning the training features. </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Symptoms: high accuracy on train set, low accuracy on test set</a:t>
            </a:r>
            <a:endParaRPr sz="1800">
              <a:solidFill>
                <a:srgbClr val="003C3B"/>
              </a:solidFill>
            </a:endParaRPr>
          </a:p>
          <a:p>
            <a:pPr indent="0" lvl="0" marL="0" rtl="0" algn="l">
              <a:lnSpc>
                <a:spcPct val="115000"/>
              </a:lnSpc>
              <a:spcBef>
                <a:spcPts val="1200"/>
              </a:spcBef>
              <a:spcAft>
                <a:spcPts val="0"/>
              </a:spcAft>
              <a:buNone/>
            </a:pPr>
            <a:r>
              <a:t/>
            </a:r>
            <a:endParaRPr sz="1800">
              <a:solidFill>
                <a:srgbClr val="003C3B"/>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003C3B"/>
                </a:solidFill>
              </a:rPr>
              <a:t>Underfitting: model has not/cannot learnt the training features</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Symptoms: low accuracy on train AND test sets</a:t>
            </a:r>
            <a:endParaRPr sz="1800">
              <a:solidFill>
                <a:srgbClr val="003C3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395dfe967f_0_39"/>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Model validation: overfitting vs underfitting</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357" name="Google Shape;357;g3395dfe967f_0_39"/>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800">
                <a:solidFill>
                  <a:srgbClr val="003C3B"/>
                </a:solidFill>
              </a:rPr>
              <a:t>This can be visualised with a polynomial with different degrees of freedom</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sp>
        <p:nvSpPr>
          <p:cNvPr id="358" name="Google Shape;358;g3395dfe967f_0_39"/>
          <p:cNvSpPr/>
          <p:nvPr/>
        </p:nvSpPr>
        <p:spPr>
          <a:xfrm>
            <a:off x="6747250" y="2155669"/>
            <a:ext cx="1555000" cy="1066950"/>
          </a:xfrm>
          <a:custGeom>
            <a:rect b="b" l="l" r="r" t="t"/>
            <a:pathLst>
              <a:path extrusionOk="0" h="42678" w="62200">
                <a:moveTo>
                  <a:pt x="0" y="32149"/>
                </a:moveTo>
                <a:cubicBezTo>
                  <a:pt x="443" y="32622"/>
                  <a:pt x="2186" y="35545"/>
                  <a:pt x="2658" y="34984"/>
                </a:cubicBezTo>
                <a:cubicBezTo>
                  <a:pt x="3131" y="34423"/>
                  <a:pt x="2244" y="29314"/>
                  <a:pt x="2835" y="28782"/>
                </a:cubicBezTo>
                <a:cubicBezTo>
                  <a:pt x="3426" y="28250"/>
                  <a:pt x="5670" y="32355"/>
                  <a:pt x="6202" y="31794"/>
                </a:cubicBezTo>
                <a:cubicBezTo>
                  <a:pt x="6734" y="31233"/>
                  <a:pt x="5582" y="26980"/>
                  <a:pt x="6025" y="25415"/>
                </a:cubicBezTo>
                <a:cubicBezTo>
                  <a:pt x="6468" y="23850"/>
                  <a:pt x="7856" y="22343"/>
                  <a:pt x="8860" y="22402"/>
                </a:cubicBezTo>
                <a:cubicBezTo>
                  <a:pt x="9864" y="22461"/>
                  <a:pt x="11341" y="27039"/>
                  <a:pt x="12050" y="25769"/>
                </a:cubicBezTo>
                <a:cubicBezTo>
                  <a:pt x="12759" y="24499"/>
                  <a:pt x="12641" y="15668"/>
                  <a:pt x="13113" y="14782"/>
                </a:cubicBezTo>
                <a:cubicBezTo>
                  <a:pt x="13586" y="13896"/>
                  <a:pt x="14353" y="20926"/>
                  <a:pt x="14885" y="20453"/>
                </a:cubicBezTo>
                <a:cubicBezTo>
                  <a:pt x="15417" y="19981"/>
                  <a:pt x="15742" y="11386"/>
                  <a:pt x="16303" y="11947"/>
                </a:cubicBezTo>
                <a:cubicBezTo>
                  <a:pt x="16864" y="12508"/>
                  <a:pt x="17425" y="23082"/>
                  <a:pt x="18252" y="23820"/>
                </a:cubicBezTo>
                <a:cubicBezTo>
                  <a:pt x="19079" y="24558"/>
                  <a:pt x="20763" y="18710"/>
                  <a:pt x="21265" y="16377"/>
                </a:cubicBezTo>
                <a:cubicBezTo>
                  <a:pt x="21767" y="14044"/>
                  <a:pt x="21029" y="11504"/>
                  <a:pt x="21265" y="9820"/>
                </a:cubicBezTo>
                <a:cubicBezTo>
                  <a:pt x="21501" y="8137"/>
                  <a:pt x="21679" y="5744"/>
                  <a:pt x="22683" y="6276"/>
                </a:cubicBezTo>
                <a:cubicBezTo>
                  <a:pt x="23687" y="6808"/>
                  <a:pt x="26316" y="13985"/>
                  <a:pt x="27290" y="13010"/>
                </a:cubicBezTo>
                <a:cubicBezTo>
                  <a:pt x="28265" y="12035"/>
                  <a:pt x="28235" y="1285"/>
                  <a:pt x="28530" y="428"/>
                </a:cubicBezTo>
                <a:cubicBezTo>
                  <a:pt x="28825" y="-428"/>
                  <a:pt x="28117" y="5449"/>
                  <a:pt x="29062" y="7871"/>
                </a:cubicBezTo>
                <a:cubicBezTo>
                  <a:pt x="30007" y="10293"/>
                  <a:pt x="32754" y="12331"/>
                  <a:pt x="34201" y="14960"/>
                </a:cubicBezTo>
                <a:cubicBezTo>
                  <a:pt x="35648" y="17589"/>
                  <a:pt x="37066" y="23968"/>
                  <a:pt x="37745" y="23643"/>
                </a:cubicBezTo>
                <a:cubicBezTo>
                  <a:pt x="38424" y="23318"/>
                  <a:pt x="37214" y="13778"/>
                  <a:pt x="38277" y="13010"/>
                </a:cubicBezTo>
                <a:cubicBezTo>
                  <a:pt x="39340" y="12242"/>
                  <a:pt x="43121" y="19065"/>
                  <a:pt x="44125" y="19035"/>
                </a:cubicBezTo>
                <a:cubicBezTo>
                  <a:pt x="45129" y="19006"/>
                  <a:pt x="43830" y="9880"/>
                  <a:pt x="44302" y="12833"/>
                </a:cubicBezTo>
                <a:cubicBezTo>
                  <a:pt x="44775" y="15787"/>
                  <a:pt x="46458" y="35309"/>
                  <a:pt x="46960" y="36756"/>
                </a:cubicBezTo>
                <a:cubicBezTo>
                  <a:pt x="47462" y="38203"/>
                  <a:pt x="47256" y="25031"/>
                  <a:pt x="47315" y="21516"/>
                </a:cubicBezTo>
                <a:cubicBezTo>
                  <a:pt x="47374" y="18001"/>
                  <a:pt x="46813" y="14605"/>
                  <a:pt x="47315" y="15668"/>
                </a:cubicBezTo>
                <a:cubicBezTo>
                  <a:pt x="47817" y="16731"/>
                  <a:pt x="49441" y="23968"/>
                  <a:pt x="50327" y="27896"/>
                </a:cubicBezTo>
                <a:cubicBezTo>
                  <a:pt x="51213" y="31824"/>
                  <a:pt x="52129" y="40271"/>
                  <a:pt x="52631" y="39237"/>
                </a:cubicBezTo>
                <a:cubicBezTo>
                  <a:pt x="53133" y="38203"/>
                  <a:pt x="52808" y="22638"/>
                  <a:pt x="53340" y="21693"/>
                </a:cubicBezTo>
                <a:cubicBezTo>
                  <a:pt x="53872" y="20748"/>
                  <a:pt x="55260" y="32591"/>
                  <a:pt x="55821" y="33566"/>
                </a:cubicBezTo>
                <a:cubicBezTo>
                  <a:pt x="56382" y="34541"/>
                  <a:pt x="56176" y="26035"/>
                  <a:pt x="56707" y="27541"/>
                </a:cubicBezTo>
                <a:cubicBezTo>
                  <a:pt x="57239" y="29047"/>
                  <a:pt x="58095" y="42013"/>
                  <a:pt x="59010" y="42604"/>
                </a:cubicBezTo>
                <a:cubicBezTo>
                  <a:pt x="59926" y="43195"/>
                  <a:pt x="61668" y="33006"/>
                  <a:pt x="62200" y="31086"/>
                </a:cubicBezTo>
              </a:path>
            </a:pathLst>
          </a:custGeom>
          <a:noFill/>
          <a:ln cap="flat" cmpd="sng" w="19050">
            <a:solidFill>
              <a:srgbClr val="E06666"/>
            </a:solidFill>
            <a:prstDash val="dash"/>
            <a:round/>
            <a:headEnd len="med" w="med" type="none"/>
            <a:tailEnd len="med" w="med" type="none"/>
          </a:ln>
        </p:spPr>
      </p:sp>
      <p:cxnSp>
        <p:nvCxnSpPr>
          <p:cNvPr id="359" name="Google Shape;359;g3395dfe967f_0_39"/>
          <p:cNvCxnSpPr/>
          <p:nvPr/>
        </p:nvCxnSpPr>
        <p:spPr>
          <a:xfrm>
            <a:off x="671925" y="1936400"/>
            <a:ext cx="0" cy="1391700"/>
          </a:xfrm>
          <a:prstGeom prst="straightConnector1">
            <a:avLst/>
          </a:prstGeom>
          <a:noFill/>
          <a:ln cap="flat" cmpd="sng" w="28575">
            <a:solidFill>
              <a:srgbClr val="595959"/>
            </a:solidFill>
            <a:prstDash val="solid"/>
            <a:round/>
            <a:headEnd len="med" w="med" type="none"/>
            <a:tailEnd len="med" w="med" type="none"/>
          </a:ln>
        </p:spPr>
      </p:cxnSp>
      <p:cxnSp>
        <p:nvCxnSpPr>
          <p:cNvPr id="360" name="Google Shape;360;g3395dfe967f_0_39"/>
          <p:cNvCxnSpPr/>
          <p:nvPr/>
        </p:nvCxnSpPr>
        <p:spPr>
          <a:xfrm rot="10800000">
            <a:off x="672025" y="3328125"/>
            <a:ext cx="1787700" cy="0"/>
          </a:xfrm>
          <a:prstGeom prst="straightConnector1">
            <a:avLst/>
          </a:prstGeom>
          <a:noFill/>
          <a:ln cap="flat" cmpd="sng" w="28575">
            <a:solidFill>
              <a:srgbClr val="595959"/>
            </a:solidFill>
            <a:prstDash val="solid"/>
            <a:round/>
            <a:headEnd len="med" w="med" type="none"/>
            <a:tailEnd len="med" w="med" type="none"/>
          </a:ln>
        </p:spPr>
      </p:cxnSp>
      <p:sp>
        <p:nvSpPr>
          <p:cNvPr id="361" name="Google Shape;361;g3395dfe967f_0_39"/>
          <p:cNvSpPr/>
          <p:nvPr/>
        </p:nvSpPr>
        <p:spPr>
          <a:xfrm>
            <a:off x="7727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g3395dfe967f_0_39"/>
          <p:cNvSpPr/>
          <p:nvPr/>
        </p:nvSpPr>
        <p:spPr>
          <a:xfrm>
            <a:off x="848925" y="2998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g3395dfe967f_0_39"/>
          <p:cNvSpPr/>
          <p:nvPr/>
        </p:nvSpPr>
        <p:spPr>
          <a:xfrm>
            <a:off x="848925" y="28458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g3395dfe967f_0_39"/>
          <p:cNvSpPr/>
          <p:nvPr/>
        </p:nvSpPr>
        <p:spPr>
          <a:xfrm>
            <a:off x="9251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g3395dfe967f_0_39"/>
          <p:cNvSpPr/>
          <p:nvPr/>
        </p:nvSpPr>
        <p:spPr>
          <a:xfrm>
            <a:off x="10775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g3395dfe967f_0_39"/>
          <p:cNvSpPr/>
          <p:nvPr/>
        </p:nvSpPr>
        <p:spPr>
          <a:xfrm>
            <a:off x="9251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g3395dfe967f_0_39"/>
          <p:cNvSpPr/>
          <p:nvPr/>
        </p:nvSpPr>
        <p:spPr>
          <a:xfrm>
            <a:off x="1001325" y="26934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g3395dfe967f_0_39"/>
          <p:cNvSpPr/>
          <p:nvPr/>
        </p:nvSpPr>
        <p:spPr>
          <a:xfrm>
            <a:off x="1153725" y="2617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g3395dfe967f_0_39"/>
          <p:cNvSpPr/>
          <p:nvPr/>
        </p:nvSpPr>
        <p:spPr>
          <a:xfrm>
            <a:off x="1306125" y="2541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g3395dfe967f_0_39"/>
          <p:cNvSpPr/>
          <p:nvPr/>
        </p:nvSpPr>
        <p:spPr>
          <a:xfrm>
            <a:off x="1462100"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g3395dfe967f_0_39"/>
          <p:cNvSpPr/>
          <p:nvPr/>
        </p:nvSpPr>
        <p:spPr>
          <a:xfrm>
            <a:off x="1103600" y="2501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g3395dfe967f_0_39"/>
          <p:cNvSpPr/>
          <p:nvPr/>
        </p:nvSpPr>
        <p:spPr>
          <a:xfrm>
            <a:off x="1229925" y="27315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g3395dfe967f_0_39"/>
          <p:cNvSpPr/>
          <p:nvPr/>
        </p:nvSpPr>
        <p:spPr>
          <a:xfrm>
            <a:off x="1179800" y="2425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g3395dfe967f_0_39"/>
          <p:cNvSpPr/>
          <p:nvPr/>
        </p:nvSpPr>
        <p:spPr>
          <a:xfrm>
            <a:off x="1332200" y="2272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g3395dfe967f_0_39"/>
          <p:cNvSpPr/>
          <p:nvPr/>
        </p:nvSpPr>
        <p:spPr>
          <a:xfrm>
            <a:off x="1306125" y="2371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g3395dfe967f_0_39"/>
          <p:cNvSpPr/>
          <p:nvPr/>
        </p:nvSpPr>
        <p:spPr>
          <a:xfrm>
            <a:off x="1507100" y="2326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g3395dfe967f_0_39"/>
          <p:cNvSpPr/>
          <p:nvPr/>
        </p:nvSpPr>
        <p:spPr>
          <a:xfrm flipH="1" rot="10800000">
            <a:off x="17299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g3395dfe967f_0_39"/>
          <p:cNvSpPr/>
          <p:nvPr/>
        </p:nvSpPr>
        <p:spPr>
          <a:xfrm flipH="1" rot="10800000">
            <a:off x="18823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g3395dfe967f_0_39"/>
          <p:cNvSpPr/>
          <p:nvPr/>
        </p:nvSpPr>
        <p:spPr>
          <a:xfrm flipH="1" rot="10800000">
            <a:off x="1882325" y="25999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g3395dfe967f_0_39"/>
          <p:cNvSpPr/>
          <p:nvPr/>
        </p:nvSpPr>
        <p:spPr>
          <a:xfrm flipH="1" rot="10800000">
            <a:off x="1958525" y="2523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g3395dfe967f_0_39"/>
          <p:cNvSpPr/>
          <p:nvPr/>
        </p:nvSpPr>
        <p:spPr>
          <a:xfrm flipH="1" rot="10800000">
            <a:off x="21109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g3395dfe967f_0_39"/>
          <p:cNvSpPr/>
          <p:nvPr/>
        </p:nvSpPr>
        <p:spPr>
          <a:xfrm flipH="1" rot="10800000">
            <a:off x="19585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g3395dfe967f_0_39"/>
          <p:cNvSpPr/>
          <p:nvPr/>
        </p:nvSpPr>
        <p:spPr>
          <a:xfrm flipH="1" rot="10800000">
            <a:off x="20347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g3395dfe967f_0_39"/>
          <p:cNvSpPr/>
          <p:nvPr/>
        </p:nvSpPr>
        <p:spPr>
          <a:xfrm flipH="1" rot="10800000">
            <a:off x="21871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g3395dfe967f_0_39"/>
          <p:cNvSpPr/>
          <p:nvPr/>
        </p:nvSpPr>
        <p:spPr>
          <a:xfrm flipH="1" rot="10800000">
            <a:off x="2339525" y="2904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g3395dfe967f_0_39"/>
          <p:cNvSpPr/>
          <p:nvPr/>
        </p:nvSpPr>
        <p:spPr>
          <a:xfrm>
            <a:off x="1713200" y="2729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g3395dfe967f_0_39"/>
          <p:cNvSpPr/>
          <p:nvPr/>
        </p:nvSpPr>
        <p:spPr>
          <a:xfrm>
            <a:off x="1941800" y="3034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g3395dfe967f_0_39"/>
          <p:cNvSpPr/>
          <p:nvPr/>
        </p:nvSpPr>
        <p:spPr>
          <a:xfrm>
            <a:off x="2170400" y="29584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g3395dfe967f_0_39"/>
          <p:cNvSpPr/>
          <p:nvPr/>
        </p:nvSpPr>
        <p:spPr>
          <a:xfrm>
            <a:off x="2094200" y="3110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g3395dfe967f_0_39"/>
          <p:cNvSpPr/>
          <p:nvPr/>
        </p:nvSpPr>
        <p:spPr>
          <a:xfrm>
            <a:off x="2246600" y="3187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1" name="Google Shape;391;g3395dfe967f_0_39"/>
          <p:cNvCxnSpPr/>
          <p:nvPr/>
        </p:nvCxnSpPr>
        <p:spPr>
          <a:xfrm flipH="1" rot="10800000">
            <a:off x="681900" y="2312725"/>
            <a:ext cx="1692600" cy="851100"/>
          </a:xfrm>
          <a:prstGeom prst="straightConnector1">
            <a:avLst/>
          </a:prstGeom>
          <a:noFill/>
          <a:ln cap="flat" cmpd="sng" w="28575">
            <a:solidFill>
              <a:srgbClr val="E06666"/>
            </a:solidFill>
            <a:prstDash val="dash"/>
            <a:round/>
            <a:headEnd len="med" w="med" type="none"/>
            <a:tailEnd len="med" w="med" type="none"/>
          </a:ln>
        </p:spPr>
      </p:cxnSp>
      <p:sp>
        <p:nvSpPr>
          <p:cNvPr id="392" name="Google Shape;392;g3395dfe967f_0_39"/>
          <p:cNvSpPr txBox="1"/>
          <p:nvPr/>
        </p:nvSpPr>
        <p:spPr>
          <a:xfrm>
            <a:off x="671925" y="3328125"/>
            <a:ext cx="1787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Predictor variable</a:t>
            </a:r>
            <a:endParaRPr sz="700">
              <a:latin typeface="Outfit"/>
              <a:ea typeface="Outfit"/>
              <a:cs typeface="Outfit"/>
              <a:sym typeface="Outfit"/>
            </a:endParaRPr>
          </a:p>
        </p:txBody>
      </p:sp>
      <p:sp>
        <p:nvSpPr>
          <p:cNvPr id="393" name="Google Shape;393;g3395dfe967f_0_39"/>
          <p:cNvSpPr txBox="1"/>
          <p:nvPr/>
        </p:nvSpPr>
        <p:spPr>
          <a:xfrm rot="-5400000">
            <a:off x="-219750" y="2464075"/>
            <a:ext cx="1409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Output variable</a:t>
            </a:r>
            <a:endParaRPr sz="700">
              <a:latin typeface="Outfit"/>
              <a:ea typeface="Outfit"/>
              <a:cs typeface="Outfit"/>
              <a:sym typeface="Outfit"/>
            </a:endParaRPr>
          </a:p>
        </p:txBody>
      </p:sp>
      <p:cxnSp>
        <p:nvCxnSpPr>
          <p:cNvPr id="394" name="Google Shape;394;g3395dfe967f_0_39"/>
          <p:cNvCxnSpPr/>
          <p:nvPr/>
        </p:nvCxnSpPr>
        <p:spPr>
          <a:xfrm>
            <a:off x="3643725" y="1936400"/>
            <a:ext cx="0" cy="1391700"/>
          </a:xfrm>
          <a:prstGeom prst="straightConnector1">
            <a:avLst/>
          </a:prstGeom>
          <a:noFill/>
          <a:ln cap="flat" cmpd="sng" w="28575">
            <a:solidFill>
              <a:srgbClr val="595959"/>
            </a:solidFill>
            <a:prstDash val="solid"/>
            <a:round/>
            <a:headEnd len="med" w="med" type="none"/>
            <a:tailEnd len="med" w="med" type="none"/>
          </a:ln>
        </p:spPr>
      </p:cxnSp>
      <p:cxnSp>
        <p:nvCxnSpPr>
          <p:cNvPr id="395" name="Google Shape;395;g3395dfe967f_0_39"/>
          <p:cNvCxnSpPr/>
          <p:nvPr/>
        </p:nvCxnSpPr>
        <p:spPr>
          <a:xfrm rot="10800000">
            <a:off x="3643825" y="3328125"/>
            <a:ext cx="1787700" cy="0"/>
          </a:xfrm>
          <a:prstGeom prst="straightConnector1">
            <a:avLst/>
          </a:prstGeom>
          <a:noFill/>
          <a:ln cap="flat" cmpd="sng" w="28575">
            <a:solidFill>
              <a:srgbClr val="595959"/>
            </a:solidFill>
            <a:prstDash val="solid"/>
            <a:round/>
            <a:headEnd len="med" w="med" type="none"/>
            <a:tailEnd len="med" w="med" type="none"/>
          </a:ln>
        </p:spPr>
      </p:cxnSp>
      <p:sp>
        <p:nvSpPr>
          <p:cNvPr id="396" name="Google Shape;396;g3395dfe967f_0_39"/>
          <p:cNvSpPr/>
          <p:nvPr/>
        </p:nvSpPr>
        <p:spPr>
          <a:xfrm>
            <a:off x="37445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g3395dfe967f_0_39"/>
          <p:cNvSpPr/>
          <p:nvPr/>
        </p:nvSpPr>
        <p:spPr>
          <a:xfrm>
            <a:off x="3820725" y="2998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g3395dfe967f_0_39"/>
          <p:cNvSpPr/>
          <p:nvPr/>
        </p:nvSpPr>
        <p:spPr>
          <a:xfrm>
            <a:off x="3820725" y="28458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g3395dfe967f_0_39"/>
          <p:cNvSpPr/>
          <p:nvPr/>
        </p:nvSpPr>
        <p:spPr>
          <a:xfrm>
            <a:off x="38969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g3395dfe967f_0_39"/>
          <p:cNvSpPr/>
          <p:nvPr/>
        </p:nvSpPr>
        <p:spPr>
          <a:xfrm>
            <a:off x="40493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g3395dfe967f_0_39"/>
          <p:cNvSpPr/>
          <p:nvPr/>
        </p:nvSpPr>
        <p:spPr>
          <a:xfrm>
            <a:off x="38969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g3395dfe967f_0_39"/>
          <p:cNvSpPr/>
          <p:nvPr/>
        </p:nvSpPr>
        <p:spPr>
          <a:xfrm>
            <a:off x="3973125" y="26934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g3395dfe967f_0_39"/>
          <p:cNvSpPr/>
          <p:nvPr/>
        </p:nvSpPr>
        <p:spPr>
          <a:xfrm>
            <a:off x="4125525" y="2617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g3395dfe967f_0_39"/>
          <p:cNvSpPr/>
          <p:nvPr/>
        </p:nvSpPr>
        <p:spPr>
          <a:xfrm>
            <a:off x="4277925" y="2541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g3395dfe967f_0_39"/>
          <p:cNvSpPr/>
          <p:nvPr/>
        </p:nvSpPr>
        <p:spPr>
          <a:xfrm>
            <a:off x="4433900"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g3395dfe967f_0_39"/>
          <p:cNvSpPr/>
          <p:nvPr/>
        </p:nvSpPr>
        <p:spPr>
          <a:xfrm>
            <a:off x="4075400" y="2501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g3395dfe967f_0_39"/>
          <p:cNvSpPr/>
          <p:nvPr/>
        </p:nvSpPr>
        <p:spPr>
          <a:xfrm>
            <a:off x="4201725" y="27315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g3395dfe967f_0_39"/>
          <p:cNvSpPr/>
          <p:nvPr/>
        </p:nvSpPr>
        <p:spPr>
          <a:xfrm>
            <a:off x="4151600" y="2425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g3395dfe967f_0_39"/>
          <p:cNvSpPr/>
          <p:nvPr/>
        </p:nvSpPr>
        <p:spPr>
          <a:xfrm>
            <a:off x="4304000" y="2272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g3395dfe967f_0_39"/>
          <p:cNvSpPr/>
          <p:nvPr/>
        </p:nvSpPr>
        <p:spPr>
          <a:xfrm>
            <a:off x="4277925" y="2371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g3395dfe967f_0_39"/>
          <p:cNvSpPr/>
          <p:nvPr/>
        </p:nvSpPr>
        <p:spPr>
          <a:xfrm>
            <a:off x="4478900" y="2326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g3395dfe967f_0_39"/>
          <p:cNvSpPr/>
          <p:nvPr/>
        </p:nvSpPr>
        <p:spPr>
          <a:xfrm flipH="1" rot="10800000">
            <a:off x="47017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g3395dfe967f_0_39"/>
          <p:cNvSpPr/>
          <p:nvPr/>
        </p:nvSpPr>
        <p:spPr>
          <a:xfrm flipH="1" rot="10800000">
            <a:off x="48541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g3395dfe967f_0_39"/>
          <p:cNvSpPr/>
          <p:nvPr/>
        </p:nvSpPr>
        <p:spPr>
          <a:xfrm flipH="1" rot="10800000">
            <a:off x="4854125" y="25999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g3395dfe967f_0_39"/>
          <p:cNvSpPr/>
          <p:nvPr/>
        </p:nvSpPr>
        <p:spPr>
          <a:xfrm flipH="1" rot="10800000">
            <a:off x="4930325" y="2523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g3395dfe967f_0_39"/>
          <p:cNvSpPr/>
          <p:nvPr/>
        </p:nvSpPr>
        <p:spPr>
          <a:xfrm flipH="1" rot="10800000">
            <a:off x="50827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g3395dfe967f_0_39"/>
          <p:cNvSpPr/>
          <p:nvPr/>
        </p:nvSpPr>
        <p:spPr>
          <a:xfrm flipH="1" rot="10800000">
            <a:off x="49303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g3395dfe967f_0_39"/>
          <p:cNvSpPr/>
          <p:nvPr/>
        </p:nvSpPr>
        <p:spPr>
          <a:xfrm flipH="1" rot="10800000">
            <a:off x="50065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g3395dfe967f_0_39"/>
          <p:cNvSpPr/>
          <p:nvPr/>
        </p:nvSpPr>
        <p:spPr>
          <a:xfrm flipH="1" rot="10800000">
            <a:off x="51589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g3395dfe967f_0_39"/>
          <p:cNvSpPr/>
          <p:nvPr/>
        </p:nvSpPr>
        <p:spPr>
          <a:xfrm flipH="1" rot="10800000">
            <a:off x="5311325" y="2904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g3395dfe967f_0_39"/>
          <p:cNvSpPr/>
          <p:nvPr/>
        </p:nvSpPr>
        <p:spPr>
          <a:xfrm>
            <a:off x="4685000" y="2729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g3395dfe967f_0_39"/>
          <p:cNvSpPr/>
          <p:nvPr/>
        </p:nvSpPr>
        <p:spPr>
          <a:xfrm>
            <a:off x="4913600" y="3034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g3395dfe967f_0_39"/>
          <p:cNvSpPr/>
          <p:nvPr/>
        </p:nvSpPr>
        <p:spPr>
          <a:xfrm>
            <a:off x="5142200" y="29584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g3395dfe967f_0_39"/>
          <p:cNvSpPr/>
          <p:nvPr/>
        </p:nvSpPr>
        <p:spPr>
          <a:xfrm>
            <a:off x="5066000" y="3110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g3395dfe967f_0_39"/>
          <p:cNvSpPr/>
          <p:nvPr/>
        </p:nvSpPr>
        <p:spPr>
          <a:xfrm>
            <a:off x="5218400" y="3187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g3395dfe967f_0_39"/>
          <p:cNvSpPr txBox="1"/>
          <p:nvPr/>
        </p:nvSpPr>
        <p:spPr>
          <a:xfrm>
            <a:off x="3643725" y="3328125"/>
            <a:ext cx="1787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Predictor variable</a:t>
            </a:r>
            <a:endParaRPr sz="700">
              <a:latin typeface="Outfit"/>
              <a:ea typeface="Outfit"/>
              <a:cs typeface="Outfit"/>
              <a:sym typeface="Outfit"/>
            </a:endParaRPr>
          </a:p>
        </p:txBody>
      </p:sp>
      <p:sp>
        <p:nvSpPr>
          <p:cNvPr id="427" name="Google Shape;427;g3395dfe967f_0_39"/>
          <p:cNvSpPr txBox="1"/>
          <p:nvPr/>
        </p:nvSpPr>
        <p:spPr>
          <a:xfrm rot="-5400000">
            <a:off x="2752050" y="2464075"/>
            <a:ext cx="1409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Output variable</a:t>
            </a:r>
            <a:endParaRPr sz="700">
              <a:latin typeface="Outfit"/>
              <a:ea typeface="Outfit"/>
              <a:cs typeface="Outfit"/>
              <a:sym typeface="Outfit"/>
            </a:endParaRPr>
          </a:p>
        </p:txBody>
      </p:sp>
      <p:sp>
        <p:nvSpPr>
          <p:cNvPr id="428" name="Google Shape;428;g3395dfe967f_0_39"/>
          <p:cNvSpPr/>
          <p:nvPr/>
        </p:nvSpPr>
        <p:spPr>
          <a:xfrm>
            <a:off x="3812050" y="2340200"/>
            <a:ext cx="1521395" cy="824378"/>
          </a:xfrm>
          <a:custGeom>
            <a:rect b="b" l="l" r="r" t="t"/>
            <a:pathLst>
              <a:path extrusionOk="0" h="31191" w="63710">
                <a:moveTo>
                  <a:pt x="0" y="29438"/>
                </a:moveTo>
                <a:cubicBezTo>
                  <a:pt x="4741" y="24535"/>
                  <a:pt x="17827" y="-274"/>
                  <a:pt x="28445" y="18"/>
                </a:cubicBezTo>
                <a:cubicBezTo>
                  <a:pt x="39063" y="310"/>
                  <a:pt x="57833" y="25996"/>
                  <a:pt x="63710" y="31191"/>
                </a:cubicBezTo>
              </a:path>
            </a:pathLst>
          </a:custGeom>
          <a:noFill/>
          <a:ln cap="flat" cmpd="sng" w="28575">
            <a:solidFill>
              <a:srgbClr val="E06666"/>
            </a:solidFill>
            <a:prstDash val="dash"/>
            <a:round/>
            <a:headEnd len="med" w="med" type="none"/>
            <a:tailEnd len="med" w="med" type="none"/>
          </a:ln>
        </p:spPr>
      </p:sp>
      <p:cxnSp>
        <p:nvCxnSpPr>
          <p:cNvPr id="429" name="Google Shape;429;g3395dfe967f_0_39"/>
          <p:cNvCxnSpPr/>
          <p:nvPr/>
        </p:nvCxnSpPr>
        <p:spPr>
          <a:xfrm>
            <a:off x="6615525" y="1936400"/>
            <a:ext cx="0" cy="1391700"/>
          </a:xfrm>
          <a:prstGeom prst="straightConnector1">
            <a:avLst/>
          </a:prstGeom>
          <a:noFill/>
          <a:ln cap="flat" cmpd="sng" w="28575">
            <a:solidFill>
              <a:srgbClr val="595959"/>
            </a:solidFill>
            <a:prstDash val="solid"/>
            <a:round/>
            <a:headEnd len="med" w="med" type="none"/>
            <a:tailEnd len="med" w="med" type="none"/>
          </a:ln>
        </p:spPr>
      </p:cxnSp>
      <p:cxnSp>
        <p:nvCxnSpPr>
          <p:cNvPr id="430" name="Google Shape;430;g3395dfe967f_0_39"/>
          <p:cNvCxnSpPr/>
          <p:nvPr/>
        </p:nvCxnSpPr>
        <p:spPr>
          <a:xfrm rot="10800000">
            <a:off x="6615625" y="3328125"/>
            <a:ext cx="1787700" cy="0"/>
          </a:xfrm>
          <a:prstGeom prst="straightConnector1">
            <a:avLst/>
          </a:prstGeom>
          <a:noFill/>
          <a:ln cap="flat" cmpd="sng" w="28575">
            <a:solidFill>
              <a:srgbClr val="595959"/>
            </a:solidFill>
            <a:prstDash val="solid"/>
            <a:round/>
            <a:headEnd len="med" w="med" type="none"/>
            <a:tailEnd len="med" w="med" type="none"/>
          </a:ln>
        </p:spPr>
      </p:cxnSp>
      <p:sp>
        <p:nvSpPr>
          <p:cNvPr id="431" name="Google Shape;431;g3395dfe967f_0_39"/>
          <p:cNvSpPr/>
          <p:nvPr/>
        </p:nvSpPr>
        <p:spPr>
          <a:xfrm>
            <a:off x="67163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g3395dfe967f_0_39"/>
          <p:cNvSpPr/>
          <p:nvPr/>
        </p:nvSpPr>
        <p:spPr>
          <a:xfrm>
            <a:off x="6792525" y="2998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g3395dfe967f_0_39"/>
          <p:cNvSpPr/>
          <p:nvPr/>
        </p:nvSpPr>
        <p:spPr>
          <a:xfrm>
            <a:off x="6792525" y="28458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g3395dfe967f_0_39"/>
          <p:cNvSpPr/>
          <p:nvPr/>
        </p:nvSpPr>
        <p:spPr>
          <a:xfrm>
            <a:off x="68687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g3395dfe967f_0_39"/>
          <p:cNvSpPr/>
          <p:nvPr/>
        </p:nvSpPr>
        <p:spPr>
          <a:xfrm>
            <a:off x="70211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g3395dfe967f_0_39"/>
          <p:cNvSpPr/>
          <p:nvPr/>
        </p:nvSpPr>
        <p:spPr>
          <a:xfrm>
            <a:off x="68687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g3395dfe967f_0_39"/>
          <p:cNvSpPr/>
          <p:nvPr/>
        </p:nvSpPr>
        <p:spPr>
          <a:xfrm>
            <a:off x="6944925" y="26934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g3395dfe967f_0_39"/>
          <p:cNvSpPr/>
          <p:nvPr/>
        </p:nvSpPr>
        <p:spPr>
          <a:xfrm>
            <a:off x="7097325" y="2617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g3395dfe967f_0_39"/>
          <p:cNvSpPr/>
          <p:nvPr/>
        </p:nvSpPr>
        <p:spPr>
          <a:xfrm>
            <a:off x="7249725" y="2541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g3395dfe967f_0_39"/>
          <p:cNvSpPr/>
          <p:nvPr/>
        </p:nvSpPr>
        <p:spPr>
          <a:xfrm>
            <a:off x="7405700"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g3395dfe967f_0_39"/>
          <p:cNvSpPr/>
          <p:nvPr/>
        </p:nvSpPr>
        <p:spPr>
          <a:xfrm>
            <a:off x="7047200" y="2501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g3395dfe967f_0_39"/>
          <p:cNvSpPr/>
          <p:nvPr/>
        </p:nvSpPr>
        <p:spPr>
          <a:xfrm>
            <a:off x="7173525" y="27315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g3395dfe967f_0_39"/>
          <p:cNvSpPr/>
          <p:nvPr/>
        </p:nvSpPr>
        <p:spPr>
          <a:xfrm>
            <a:off x="7123400" y="2425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g3395dfe967f_0_39"/>
          <p:cNvSpPr/>
          <p:nvPr/>
        </p:nvSpPr>
        <p:spPr>
          <a:xfrm>
            <a:off x="7275800" y="2272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5" name="Google Shape;445;g3395dfe967f_0_39"/>
          <p:cNvSpPr/>
          <p:nvPr/>
        </p:nvSpPr>
        <p:spPr>
          <a:xfrm>
            <a:off x="7249725" y="2371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g3395dfe967f_0_39"/>
          <p:cNvSpPr/>
          <p:nvPr/>
        </p:nvSpPr>
        <p:spPr>
          <a:xfrm>
            <a:off x="7450700" y="2326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g3395dfe967f_0_39"/>
          <p:cNvSpPr/>
          <p:nvPr/>
        </p:nvSpPr>
        <p:spPr>
          <a:xfrm flipH="1" rot="10800000">
            <a:off x="76735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8" name="Google Shape;448;g3395dfe967f_0_39"/>
          <p:cNvSpPr/>
          <p:nvPr/>
        </p:nvSpPr>
        <p:spPr>
          <a:xfrm flipH="1" rot="10800000">
            <a:off x="78259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g3395dfe967f_0_39"/>
          <p:cNvSpPr/>
          <p:nvPr/>
        </p:nvSpPr>
        <p:spPr>
          <a:xfrm flipH="1" rot="10800000">
            <a:off x="7825925" y="25999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g3395dfe967f_0_39"/>
          <p:cNvSpPr/>
          <p:nvPr/>
        </p:nvSpPr>
        <p:spPr>
          <a:xfrm flipH="1" rot="10800000">
            <a:off x="7902125" y="2523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g3395dfe967f_0_39"/>
          <p:cNvSpPr/>
          <p:nvPr/>
        </p:nvSpPr>
        <p:spPr>
          <a:xfrm flipH="1" rot="10800000">
            <a:off x="80545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g3395dfe967f_0_39"/>
          <p:cNvSpPr/>
          <p:nvPr/>
        </p:nvSpPr>
        <p:spPr>
          <a:xfrm flipH="1" rot="10800000">
            <a:off x="79021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g3395dfe967f_0_39"/>
          <p:cNvSpPr/>
          <p:nvPr/>
        </p:nvSpPr>
        <p:spPr>
          <a:xfrm flipH="1" rot="10800000">
            <a:off x="79783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g3395dfe967f_0_39"/>
          <p:cNvSpPr/>
          <p:nvPr/>
        </p:nvSpPr>
        <p:spPr>
          <a:xfrm flipH="1" rot="10800000">
            <a:off x="81307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g3395dfe967f_0_39"/>
          <p:cNvSpPr/>
          <p:nvPr/>
        </p:nvSpPr>
        <p:spPr>
          <a:xfrm flipH="1" rot="10800000">
            <a:off x="8283125" y="2904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g3395dfe967f_0_39"/>
          <p:cNvSpPr/>
          <p:nvPr/>
        </p:nvSpPr>
        <p:spPr>
          <a:xfrm>
            <a:off x="7656800" y="2729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g3395dfe967f_0_39"/>
          <p:cNvSpPr/>
          <p:nvPr/>
        </p:nvSpPr>
        <p:spPr>
          <a:xfrm>
            <a:off x="7885400" y="3034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 name="Google Shape;458;g3395dfe967f_0_39"/>
          <p:cNvSpPr/>
          <p:nvPr/>
        </p:nvSpPr>
        <p:spPr>
          <a:xfrm>
            <a:off x="8114000" y="29584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g3395dfe967f_0_39"/>
          <p:cNvSpPr/>
          <p:nvPr/>
        </p:nvSpPr>
        <p:spPr>
          <a:xfrm>
            <a:off x="8037800" y="3110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g3395dfe967f_0_39"/>
          <p:cNvSpPr/>
          <p:nvPr/>
        </p:nvSpPr>
        <p:spPr>
          <a:xfrm>
            <a:off x="8190200" y="3187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g3395dfe967f_0_39"/>
          <p:cNvSpPr txBox="1"/>
          <p:nvPr/>
        </p:nvSpPr>
        <p:spPr>
          <a:xfrm>
            <a:off x="6615525" y="3328125"/>
            <a:ext cx="1787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Predictor variable</a:t>
            </a:r>
            <a:endParaRPr sz="700">
              <a:latin typeface="Outfit"/>
              <a:ea typeface="Outfit"/>
              <a:cs typeface="Outfit"/>
              <a:sym typeface="Outfit"/>
            </a:endParaRPr>
          </a:p>
        </p:txBody>
      </p:sp>
      <p:sp>
        <p:nvSpPr>
          <p:cNvPr id="462" name="Google Shape;462;g3395dfe967f_0_39"/>
          <p:cNvSpPr txBox="1"/>
          <p:nvPr/>
        </p:nvSpPr>
        <p:spPr>
          <a:xfrm rot="-5400000">
            <a:off x="5723850" y="2464075"/>
            <a:ext cx="1409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Output variable</a:t>
            </a:r>
            <a:endParaRPr sz="700">
              <a:latin typeface="Outfit"/>
              <a:ea typeface="Outfit"/>
              <a:cs typeface="Outfit"/>
              <a:sym typeface="Outfit"/>
            </a:endParaRPr>
          </a:p>
        </p:txBody>
      </p:sp>
      <p:sp>
        <p:nvSpPr>
          <p:cNvPr id="463" name="Google Shape;463;g3395dfe967f_0_39"/>
          <p:cNvSpPr txBox="1"/>
          <p:nvPr/>
        </p:nvSpPr>
        <p:spPr>
          <a:xfrm>
            <a:off x="621050" y="3767850"/>
            <a:ext cx="2108700" cy="12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a:solidFill>
                  <a:srgbClr val="003C3B"/>
                </a:solidFill>
                <a:latin typeface="Outfit"/>
                <a:ea typeface="Outfit"/>
                <a:cs typeface="Outfit"/>
                <a:sym typeface="Outfit"/>
              </a:rPr>
              <a:t>Model is underfitting:</a:t>
            </a:r>
            <a:endParaRPr>
              <a:solidFill>
                <a:srgbClr val="003C3B"/>
              </a:solidFill>
              <a:latin typeface="Outfit"/>
              <a:ea typeface="Outfit"/>
              <a:cs typeface="Outfit"/>
              <a:sym typeface="Outfit"/>
            </a:endParaRPr>
          </a:p>
          <a:p>
            <a:pPr indent="0" lvl="0" marL="0" rtl="0" algn="ctr">
              <a:lnSpc>
                <a:spcPct val="115000"/>
              </a:lnSpc>
              <a:spcBef>
                <a:spcPts val="1200"/>
              </a:spcBef>
              <a:spcAft>
                <a:spcPts val="1200"/>
              </a:spcAft>
              <a:buNone/>
            </a:pPr>
            <a:r>
              <a:rPr lang="en-GB">
                <a:solidFill>
                  <a:srgbClr val="003C3B"/>
                </a:solidFill>
                <a:latin typeface="Outfit"/>
                <a:ea typeface="Outfit"/>
                <a:cs typeface="Outfit"/>
                <a:sym typeface="Outfit"/>
              </a:rPr>
              <a:t>Poor accuracy, but not possible to learn the shape of the data</a:t>
            </a:r>
            <a:endParaRPr>
              <a:solidFill>
                <a:srgbClr val="003C3B"/>
              </a:solidFill>
              <a:latin typeface="Outfit"/>
              <a:ea typeface="Outfit"/>
              <a:cs typeface="Outfit"/>
              <a:sym typeface="Outfit"/>
            </a:endParaRPr>
          </a:p>
        </p:txBody>
      </p:sp>
      <p:sp>
        <p:nvSpPr>
          <p:cNvPr id="464" name="Google Shape;464;g3395dfe967f_0_39"/>
          <p:cNvSpPr txBox="1"/>
          <p:nvPr/>
        </p:nvSpPr>
        <p:spPr>
          <a:xfrm>
            <a:off x="3484450" y="3767850"/>
            <a:ext cx="2108700" cy="12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a:solidFill>
                  <a:srgbClr val="003C3B"/>
                </a:solidFill>
                <a:latin typeface="Outfit"/>
                <a:ea typeface="Outfit"/>
                <a:cs typeface="Outfit"/>
                <a:sym typeface="Outfit"/>
              </a:rPr>
              <a:t>Model is </a:t>
            </a:r>
            <a:br>
              <a:rPr lang="en-GB">
                <a:solidFill>
                  <a:srgbClr val="003C3B"/>
                </a:solidFill>
                <a:latin typeface="Outfit"/>
                <a:ea typeface="Outfit"/>
                <a:cs typeface="Outfit"/>
                <a:sym typeface="Outfit"/>
              </a:rPr>
            </a:br>
            <a:r>
              <a:rPr lang="en-GB">
                <a:solidFill>
                  <a:srgbClr val="003C3B"/>
                </a:solidFill>
                <a:latin typeface="Outfit"/>
                <a:ea typeface="Outfit"/>
                <a:cs typeface="Outfit"/>
                <a:sym typeface="Outfit"/>
              </a:rPr>
              <a:t>fitting well:</a:t>
            </a:r>
            <a:endParaRPr>
              <a:solidFill>
                <a:srgbClr val="003C3B"/>
              </a:solidFill>
              <a:latin typeface="Outfit"/>
              <a:ea typeface="Outfit"/>
              <a:cs typeface="Outfit"/>
              <a:sym typeface="Outfit"/>
            </a:endParaRPr>
          </a:p>
          <a:p>
            <a:pPr indent="0" lvl="0" marL="0" rtl="0" algn="ctr">
              <a:lnSpc>
                <a:spcPct val="115000"/>
              </a:lnSpc>
              <a:spcBef>
                <a:spcPts val="1200"/>
              </a:spcBef>
              <a:spcAft>
                <a:spcPts val="1200"/>
              </a:spcAft>
              <a:buNone/>
            </a:pPr>
            <a:r>
              <a:rPr lang="en-GB">
                <a:solidFill>
                  <a:srgbClr val="003C3B"/>
                </a:solidFill>
                <a:latin typeface="Outfit"/>
                <a:ea typeface="Outfit"/>
                <a:cs typeface="Outfit"/>
                <a:sym typeface="Outfit"/>
              </a:rPr>
              <a:t>Good accuracy: general shape learnt well</a:t>
            </a:r>
            <a:endParaRPr>
              <a:solidFill>
                <a:srgbClr val="003C3B"/>
              </a:solidFill>
              <a:latin typeface="Outfit"/>
              <a:ea typeface="Outfit"/>
              <a:cs typeface="Outfit"/>
              <a:sym typeface="Outfit"/>
            </a:endParaRPr>
          </a:p>
        </p:txBody>
      </p:sp>
      <p:sp>
        <p:nvSpPr>
          <p:cNvPr id="465" name="Google Shape;465;g3395dfe967f_0_39"/>
          <p:cNvSpPr txBox="1"/>
          <p:nvPr/>
        </p:nvSpPr>
        <p:spPr>
          <a:xfrm>
            <a:off x="6640850" y="3767850"/>
            <a:ext cx="1755600" cy="12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a:solidFill>
                  <a:srgbClr val="003C3B"/>
                </a:solidFill>
                <a:latin typeface="Outfit"/>
                <a:ea typeface="Outfit"/>
                <a:cs typeface="Outfit"/>
                <a:sym typeface="Outfit"/>
              </a:rPr>
              <a:t>Model is overfitting:</a:t>
            </a:r>
            <a:endParaRPr>
              <a:solidFill>
                <a:srgbClr val="003C3B"/>
              </a:solidFill>
              <a:latin typeface="Outfit"/>
              <a:ea typeface="Outfit"/>
              <a:cs typeface="Outfit"/>
              <a:sym typeface="Outfit"/>
            </a:endParaRPr>
          </a:p>
          <a:p>
            <a:pPr indent="0" lvl="0" marL="0" rtl="0" algn="ctr">
              <a:lnSpc>
                <a:spcPct val="115000"/>
              </a:lnSpc>
              <a:spcBef>
                <a:spcPts val="1200"/>
              </a:spcBef>
              <a:spcAft>
                <a:spcPts val="1200"/>
              </a:spcAft>
              <a:buNone/>
            </a:pPr>
            <a:r>
              <a:rPr lang="en-GB">
                <a:solidFill>
                  <a:srgbClr val="003C3B"/>
                </a:solidFill>
                <a:latin typeface="Outfit"/>
                <a:ea typeface="Outfit"/>
                <a:cs typeface="Outfit"/>
                <a:sym typeface="Outfit"/>
              </a:rPr>
              <a:t>Perfect accuracy on this data. </a:t>
            </a:r>
            <a:r>
              <a:rPr b="1" lang="en-GB">
                <a:solidFill>
                  <a:srgbClr val="003C3B"/>
                </a:solidFill>
                <a:latin typeface="Outfit"/>
                <a:ea typeface="Outfit"/>
                <a:cs typeface="Outfit"/>
                <a:sym typeface="Outfit"/>
              </a:rPr>
              <a:t>So what is the problem?</a:t>
            </a:r>
            <a:endParaRPr b="1">
              <a:solidFill>
                <a:srgbClr val="003C3B"/>
              </a:solidFill>
              <a:latin typeface="Outfit"/>
              <a:ea typeface="Outfit"/>
              <a:cs typeface="Outfit"/>
              <a:sym typeface="Outfi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3395dfe967f_0_152"/>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Model validation: overfitting vs underfitting</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471" name="Google Shape;471;g3395dfe967f_0_152"/>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800">
                <a:solidFill>
                  <a:srgbClr val="003C3B"/>
                </a:solidFill>
              </a:rPr>
              <a:t>Lets add a new, unseen point. This could be from the test set.</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sp>
        <p:nvSpPr>
          <p:cNvPr id="472" name="Google Shape;472;g3395dfe967f_0_152"/>
          <p:cNvSpPr/>
          <p:nvPr/>
        </p:nvSpPr>
        <p:spPr>
          <a:xfrm flipH="1" rot="10800000">
            <a:off x="8283125" y="2904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g3395dfe967f_0_152"/>
          <p:cNvSpPr/>
          <p:nvPr/>
        </p:nvSpPr>
        <p:spPr>
          <a:xfrm>
            <a:off x="6747250" y="2155669"/>
            <a:ext cx="1555000" cy="1066950"/>
          </a:xfrm>
          <a:custGeom>
            <a:rect b="b" l="l" r="r" t="t"/>
            <a:pathLst>
              <a:path extrusionOk="0" h="42678" w="62200">
                <a:moveTo>
                  <a:pt x="0" y="32149"/>
                </a:moveTo>
                <a:cubicBezTo>
                  <a:pt x="443" y="32622"/>
                  <a:pt x="2186" y="35545"/>
                  <a:pt x="2658" y="34984"/>
                </a:cubicBezTo>
                <a:cubicBezTo>
                  <a:pt x="3131" y="34423"/>
                  <a:pt x="2244" y="29314"/>
                  <a:pt x="2835" y="28782"/>
                </a:cubicBezTo>
                <a:cubicBezTo>
                  <a:pt x="3426" y="28250"/>
                  <a:pt x="5670" y="32355"/>
                  <a:pt x="6202" y="31794"/>
                </a:cubicBezTo>
                <a:cubicBezTo>
                  <a:pt x="6734" y="31233"/>
                  <a:pt x="5582" y="26980"/>
                  <a:pt x="6025" y="25415"/>
                </a:cubicBezTo>
                <a:cubicBezTo>
                  <a:pt x="6468" y="23850"/>
                  <a:pt x="7856" y="22343"/>
                  <a:pt x="8860" y="22402"/>
                </a:cubicBezTo>
                <a:cubicBezTo>
                  <a:pt x="9864" y="22461"/>
                  <a:pt x="11341" y="27039"/>
                  <a:pt x="12050" y="25769"/>
                </a:cubicBezTo>
                <a:cubicBezTo>
                  <a:pt x="12759" y="24499"/>
                  <a:pt x="12641" y="15668"/>
                  <a:pt x="13113" y="14782"/>
                </a:cubicBezTo>
                <a:cubicBezTo>
                  <a:pt x="13586" y="13896"/>
                  <a:pt x="14353" y="20926"/>
                  <a:pt x="14885" y="20453"/>
                </a:cubicBezTo>
                <a:cubicBezTo>
                  <a:pt x="15417" y="19981"/>
                  <a:pt x="15742" y="11386"/>
                  <a:pt x="16303" y="11947"/>
                </a:cubicBezTo>
                <a:cubicBezTo>
                  <a:pt x="16864" y="12508"/>
                  <a:pt x="17425" y="23082"/>
                  <a:pt x="18252" y="23820"/>
                </a:cubicBezTo>
                <a:cubicBezTo>
                  <a:pt x="19079" y="24558"/>
                  <a:pt x="20763" y="18710"/>
                  <a:pt x="21265" y="16377"/>
                </a:cubicBezTo>
                <a:cubicBezTo>
                  <a:pt x="21767" y="14044"/>
                  <a:pt x="21029" y="11504"/>
                  <a:pt x="21265" y="9820"/>
                </a:cubicBezTo>
                <a:cubicBezTo>
                  <a:pt x="21501" y="8137"/>
                  <a:pt x="21679" y="5744"/>
                  <a:pt x="22683" y="6276"/>
                </a:cubicBezTo>
                <a:cubicBezTo>
                  <a:pt x="23687" y="6808"/>
                  <a:pt x="26316" y="13985"/>
                  <a:pt x="27290" y="13010"/>
                </a:cubicBezTo>
                <a:cubicBezTo>
                  <a:pt x="28265" y="12035"/>
                  <a:pt x="28235" y="1285"/>
                  <a:pt x="28530" y="428"/>
                </a:cubicBezTo>
                <a:cubicBezTo>
                  <a:pt x="28825" y="-428"/>
                  <a:pt x="28117" y="5449"/>
                  <a:pt x="29062" y="7871"/>
                </a:cubicBezTo>
                <a:cubicBezTo>
                  <a:pt x="30007" y="10293"/>
                  <a:pt x="32754" y="12331"/>
                  <a:pt x="34201" y="14960"/>
                </a:cubicBezTo>
                <a:cubicBezTo>
                  <a:pt x="35648" y="17589"/>
                  <a:pt x="37066" y="23968"/>
                  <a:pt x="37745" y="23643"/>
                </a:cubicBezTo>
                <a:cubicBezTo>
                  <a:pt x="38424" y="23318"/>
                  <a:pt x="37214" y="13778"/>
                  <a:pt x="38277" y="13010"/>
                </a:cubicBezTo>
                <a:cubicBezTo>
                  <a:pt x="39340" y="12242"/>
                  <a:pt x="43121" y="19065"/>
                  <a:pt x="44125" y="19035"/>
                </a:cubicBezTo>
                <a:cubicBezTo>
                  <a:pt x="45129" y="19006"/>
                  <a:pt x="43830" y="9880"/>
                  <a:pt x="44302" y="12833"/>
                </a:cubicBezTo>
                <a:cubicBezTo>
                  <a:pt x="44775" y="15787"/>
                  <a:pt x="46458" y="35309"/>
                  <a:pt x="46960" y="36756"/>
                </a:cubicBezTo>
                <a:cubicBezTo>
                  <a:pt x="47462" y="38203"/>
                  <a:pt x="47256" y="25031"/>
                  <a:pt x="47315" y="21516"/>
                </a:cubicBezTo>
                <a:cubicBezTo>
                  <a:pt x="47374" y="18001"/>
                  <a:pt x="46813" y="14605"/>
                  <a:pt x="47315" y="15668"/>
                </a:cubicBezTo>
                <a:cubicBezTo>
                  <a:pt x="47817" y="16731"/>
                  <a:pt x="49441" y="23968"/>
                  <a:pt x="50327" y="27896"/>
                </a:cubicBezTo>
                <a:cubicBezTo>
                  <a:pt x="51213" y="31824"/>
                  <a:pt x="52129" y="40271"/>
                  <a:pt x="52631" y="39237"/>
                </a:cubicBezTo>
                <a:cubicBezTo>
                  <a:pt x="53133" y="38203"/>
                  <a:pt x="52808" y="22638"/>
                  <a:pt x="53340" y="21693"/>
                </a:cubicBezTo>
                <a:cubicBezTo>
                  <a:pt x="53872" y="20748"/>
                  <a:pt x="55260" y="32591"/>
                  <a:pt x="55821" y="33566"/>
                </a:cubicBezTo>
                <a:cubicBezTo>
                  <a:pt x="56382" y="34541"/>
                  <a:pt x="56176" y="26035"/>
                  <a:pt x="56707" y="27541"/>
                </a:cubicBezTo>
                <a:cubicBezTo>
                  <a:pt x="57239" y="29047"/>
                  <a:pt x="58095" y="42013"/>
                  <a:pt x="59010" y="42604"/>
                </a:cubicBezTo>
                <a:cubicBezTo>
                  <a:pt x="59926" y="43195"/>
                  <a:pt x="61668" y="33006"/>
                  <a:pt x="62200" y="31086"/>
                </a:cubicBezTo>
              </a:path>
            </a:pathLst>
          </a:custGeom>
          <a:noFill/>
          <a:ln cap="flat" cmpd="sng" w="19050">
            <a:solidFill>
              <a:srgbClr val="E06666"/>
            </a:solidFill>
            <a:prstDash val="dash"/>
            <a:round/>
            <a:headEnd len="med" w="med" type="none"/>
            <a:tailEnd len="med" w="med" type="none"/>
          </a:ln>
        </p:spPr>
      </p:sp>
      <p:grpSp>
        <p:nvGrpSpPr>
          <p:cNvPr id="474" name="Google Shape;474;g3395dfe967f_0_152"/>
          <p:cNvGrpSpPr/>
          <p:nvPr/>
        </p:nvGrpSpPr>
        <p:grpSpPr>
          <a:xfrm>
            <a:off x="7523650" y="2232475"/>
            <a:ext cx="192600" cy="192600"/>
            <a:chOff x="2709625" y="2331175"/>
            <a:chExt cx="192600" cy="192600"/>
          </a:xfrm>
        </p:grpSpPr>
        <p:cxnSp>
          <p:nvCxnSpPr>
            <p:cNvPr id="475" name="Google Shape;475;g3395dfe967f_0_152"/>
            <p:cNvCxnSpPr/>
            <p:nvPr/>
          </p:nvCxnSpPr>
          <p:spPr>
            <a:xfrm>
              <a:off x="2709625" y="2331175"/>
              <a:ext cx="192600" cy="192600"/>
            </a:xfrm>
            <a:prstGeom prst="straightConnector1">
              <a:avLst/>
            </a:prstGeom>
            <a:noFill/>
            <a:ln cap="flat" cmpd="sng" w="28575">
              <a:solidFill>
                <a:srgbClr val="6D9EEB"/>
              </a:solidFill>
              <a:prstDash val="solid"/>
              <a:round/>
              <a:headEnd len="med" w="med" type="none"/>
              <a:tailEnd len="med" w="med" type="none"/>
            </a:ln>
          </p:spPr>
        </p:cxnSp>
        <p:cxnSp>
          <p:nvCxnSpPr>
            <p:cNvPr id="476" name="Google Shape;476;g3395dfe967f_0_152"/>
            <p:cNvCxnSpPr/>
            <p:nvPr/>
          </p:nvCxnSpPr>
          <p:spPr>
            <a:xfrm flipH="1">
              <a:off x="2709625" y="2331175"/>
              <a:ext cx="192600" cy="192600"/>
            </a:xfrm>
            <a:prstGeom prst="straightConnector1">
              <a:avLst/>
            </a:prstGeom>
            <a:noFill/>
            <a:ln cap="flat" cmpd="sng" w="28575">
              <a:solidFill>
                <a:srgbClr val="6D9EEB"/>
              </a:solidFill>
              <a:prstDash val="solid"/>
              <a:round/>
              <a:headEnd len="med" w="med" type="none"/>
              <a:tailEnd len="med" w="med" type="none"/>
            </a:ln>
          </p:spPr>
        </p:cxnSp>
      </p:grpSp>
      <p:grpSp>
        <p:nvGrpSpPr>
          <p:cNvPr id="477" name="Google Shape;477;g3395dfe967f_0_152"/>
          <p:cNvGrpSpPr/>
          <p:nvPr/>
        </p:nvGrpSpPr>
        <p:grpSpPr>
          <a:xfrm>
            <a:off x="4520863" y="2256925"/>
            <a:ext cx="192600" cy="192600"/>
            <a:chOff x="2693575" y="2355625"/>
            <a:chExt cx="192600" cy="192600"/>
          </a:xfrm>
        </p:grpSpPr>
        <p:cxnSp>
          <p:nvCxnSpPr>
            <p:cNvPr id="478" name="Google Shape;478;g3395dfe967f_0_152"/>
            <p:cNvCxnSpPr/>
            <p:nvPr/>
          </p:nvCxnSpPr>
          <p:spPr>
            <a:xfrm>
              <a:off x="2693575" y="2355625"/>
              <a:ext cx="192600" cy="192600"/>
            </a:xfrm>
            <a:prstGeom prst="straightConnector1">
              <a:avLst/>
            </a:prstGeom>
            <a:noFill/>
            <a:ln cap="flat" cmpd="sng" w="28575">
              <a:solidFill>
                <a:srgbClr val="6D9EEB"/>
              </a:solidFill>
              <a:prstDash val="solid"/>
              <a:round/>
              <a:headEnd len="med" w="med" type="none"/>
              <a:tailEnd len="med" w="med" type="none"/>
            </a:ln>
          </p:spPr>
        </p:cxnSp>
        <p:cxnSp>
          <p:nvCxnSpPr>
            <p:cNvPr id="479" name="Google Shape;479;g3395dfe967f_0_152"/>
            <p:cNvCxnSpPr/>
            <p:nvPr/>
          </p:nvCxnSpPr>
          <p:spPr>
            <a:xfrm flipH="1">
              <a:off x="2693575" y="2355625"/>
              <a:ext cx="192600" cy="192600"/>
            </a:xfrm>
            <a:prstGeom prst="straightConnector1">
              <a:avLst/>
            </a:prstGeom>
            <a:noFill/>
            <a:ln cap="flat" cmpd="sng" w="28575">
              <a:solidFill>
                <a:srgbClr val="6D9EEB"/>
              </a:solidFill>
              <a:prstDash val="solid"/>
              <a:round/>
              <a:headEnd len="med" w="med" type="none"/>
              <a:tailEnd len="med" w="med" type="none"/>
            </a:ln>
          </p:spPr>
        </p:cxnSp>
      </p:grpSp>
      <p:cxnSp>
        <p:nvCxnSpPr>
          <p:cNvPr id="480" name="Google Shape;480;g3395dfe967f_0_152"/>
          <p:cNvCxnSpPr/>
          <p:nvPr/>
        </p:nvCxnSpPr>
        <p:spPr>
          <a:xfrm>
            <a:off x="671925" y="1936400"/>
            <a:ext cx="0" cy="1391700"/>
          </a:xfrm>
          <a:prstGeom prst="straightConnector1">
            <a:avLst/>
          </a:prstGeom>
          <a:noFill/>
          <a:ln cap="flat" cmpd="sng" w="28575">
            <a:solidFill>
              <a:srgbClr val="595959"/>
            </a:solidFill>
            <a:prstDash val="solid"/>
            <a:round/>
            <a:headEnd len="med" w="med" type="none"/>
            <a:tailEnd len="med" w="med" type="none"/>
          </a:ln>
        </p:spPr>
      </p:cxnSp>
      <p:cxnSp>
        <p:nvCxnSpPr>
          <p:cNvPr id="481" name="Google Shape;481;g3395dfe967f_0_152"/>
          <p:cNvCxnSpPr/>
          <p:nvPr/>
        </p:nvCxnSpPr>
        <p:spPr>
          <a:xfrm rot="10800000">
            <a:off x="672025" y="3328125"/>
            <a:ext cx="1787700" cy="0"/>
          </a:xfrm>
          <a:prstGeom prst="straightConnector1">
            <a:avLst/>
          </a:prstGeom>
          <a:noFill/>
          <a:ln cap="flat" cmpd="sng" w="28575">
            <a:solidFill>
              <a:srgbClr val="595959"/>
            </a:solidFill>
            <a:prstDash val="solid"/>
            <a:round/>
            <a:headEnd len="med" w="med" type="none"/>
            <a:tailEnd len="med" w="med" type="none"/>
          </a:ln>
        </p:spPr>
      </p:cxnSp>
      <p:sp>
        <p:nvSpPr>
          <p:cNvPr id="482" name="Google Shape;482;g3395dfe967f_0_152"/>
          <p:cNvSpPr/>
          <p:nvPr/>
        </p:nvSpPr>
        <p:spPr>
          <a:xfrm>
            <a:off x="7727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g3395dfe967f_0_152"/>
          <p:cNvSpPr/>
          <p:nvPr/>
        </p:nvSpPr>
        <p:spPr>
          <a:xfrm>
            <a:off x="848925" y="2998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 name="Google Shape;484;g3395dfe967f_0_152"/>
          <p:cNvSpPr/>
          <p:nvPr/>
        </p:nvSpPr>
        <p:spPr>
          <a:xfrm>
            <a:off x="848925" y="28458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g3395dfe967f_0_152"/>
          <p:cNvSpPr/>
          <p:nvPr/>
        </p:nvSpPr>
        <p:spPr>
          <a:xfrm>
            <a:off x="9251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g3395dfe967f_0_152"/>
          <p:cNvSpPr/>
          <p:nvPr/>
        </p:nvSpPr>
        <p:spPr>
          <a:xfrm>
            <a:off x="10775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g3395dfe967f_0_152"/>
          <p:cNvSpPr/>
          <p:nvPr/>
        </p:nvSpPr>
        <p:spPr>
          <a:xfrm>
            <a:off x="9251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g3395dfe967f_0_152"/>
          <p:cNvSpPr/>
          <p:nvPr/>
        </p:nvSpPr>
        <p:spPr>
          <a:xfrm>
            <a:off x="1001325" y="26934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g3395dfe967f_0_152"/>
          <p:cNvSpPr/>
          <p:nvPr/>
        </p:nvSpPr>
        <p:spPr>
          <a:xfrm>
            <a:off x="1153725" y="2617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g3395dfe967f_0_152"/>
          <p:cNvSpPr/>
          <p:nvPr/>
        </p:nvSpPr>
        <p:spPr>
          <a:xfrm>
            <a:off x="1306125" y="2541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g3395dfe967f_0_152"/>
          <p:cNvSpPr/>
          <p:nvPr/>
        </p:nvSpPr>
        <p:spPr>
          <a:xfrm>
            <a:off x="1462100"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2" name="Google Shape;492;g3395dfe967f_0_152"/>
          <p:cNvSpPr/>
          <p:nvPr/>
        </p:nvSpPr>
        <p:spPr>
          <a:xfrm>
            <a:off x="1103600" y="2501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g3395dfe967f_0_152"/>
          <p:cNvSpPr/>
          <p:nvPr/>
        </p:nvSpPr>
        <p:spPr>
          <a:xfrm>
            <a:off x="1229925" y="27315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g3395dfe967f_0_152"/>
          <p:cNvSpPr/>
          <p:nvPr/>
        </p:nvSpPr>
        <p:spPr>
          <a:xfrm>
            <a:off x="1179800" y="2425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g3395dfe967f_0_152"/>
          <p:cNvSpPr/>
          <p:nvPr/>
        </p:nvSpPr>
        <p:spPr>
          <a:xfrm>
            <a:off x="1332200" y="2272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g3395dfe967f_0_152"/>
          <p:cNvSpPr/>
          <p:nvPr/>
        </p:nvSpPr>
        <p:spPr>
          <a:xfrm>
            <a:off x="1306125" y="2371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g3395dfe967f_0_152"/>
          <p:cNvSpPr/>
          <p:nvPr/>
        </p:nvSpPr>
        <p:spPr>
          <a:xfrm>
            <a:off x="1507100" y="2326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g3395dfe967f_0_152"/>
          <p:cNvSpPr/>
          <p:nvPr/>
        </p:nvSpPr>
        <p:spPr>
          <a:xfrm flipH="1" rot="10800000">
            <a:off x="17299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 name="Google Shape;499;g3395dfe967f_0_152"/>
          <p:cNvSpPr/>
          <p:nvPr/>
        </p:nvSpPr>
        <p:spPr>
          <a:xfrm flipH="1" rot="10800000">
            <a:off x="18823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g3395dfe967f_0_152"/>
          <p:cNvSpPr/>
          <p:nvPr/>
        </p:nvSpPr>
        <p:spPr>
          <a:xfrm flipH="1" rot="10800000">
            <a:off x="1882325" y="25999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g3395dfe967f_0_152"/>
          <p:cNvSpPr/>
          <p:nvPr/>
        </p:nvSpPr>
        <p:spPr>
          <a:xfrm flipH="1" rot="10800000">
            <a:off x="1958525" y="2523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g3395dfe967f_0_152"/>
          <p:cNvSpPr/>
          <p:nvPr/>
        </p:nvSpPr>
        <p:spPr>
          <a:xfrm flipH="1" rot="10800000">
            <a:off x="21109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g3395dfe967f_0_152"/>
          <p:cNvSpPr/>
          <p:nvPr/>
        </p:nvSpPr>
        <p:spPr>
          <a:xfrm flipH="1" rot="10800000">
            <a:off x="19585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g3395dfe967f_0_152"/>
          <p:cNvSpPr/>
          <p:nvPr/>
        </p:nvSpPr>
        <p:spPr>
          <a:xfrm flipH="1" rot="10800000">
            <a:off x="20347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g3395dfe967f_0_152"/>
          <p:cNvSpPr/>
          <p:nvPr/>
        </p:nvSpPr>
        <p:spPr>
          <a:xfrm flipH="1" rot="10800000">
            <a:off x="21871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g3395dfe967f_0_152"/>
          <p:cNvSpPr/>
          <p:nvPr/>
        </p:nvSpPr>
        <p:spPr>
          <a:xfrm flipH="1" rot="10800000">
            <a:off x="2339525" y="2904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g3395dfe967f_0_152"/>
          <p:cNvSpPr/>
          <p:nvPr/>
        </p:nvSpPr>
        <p:spPr>
          <a:xfrm>
            <a:off x="1484600" y="2120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g3395dfe967f_0_152"/>
          <p:cNvSpPr/>
          <p:nvPr/>
        </p:nvSpPr>
        <p:spPr>
          <a:xfrm>
            <a:off x="1713200" y="2729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g3395dfe967f_0_152"/>
          <p:cNvSpPr/>
          <p:nvPr/>
        </p:nvSpPr>
        <p:spPr>
          <a:xfrm>
            <a:off x="1941800" y="3034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g3395dfe967f_0_152"/>
          <p:cNvSpPr/>
          <p:nvPr/>
        </p:nvSpPr>
        <p:spPr>
          <a:xfrm>
            <a:off x="2170400" y="29584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g3395dfe967f_0_152"/>
          <p:cNvSpPr/>
          <p:nvPr/>
        </p:nvSpPr>
        <p:spPr>
          <a:xfrm>
            <a:off x="2094200" y="3110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g3395dfe967f_0_152"/>
          <p:cNvSpPr/>
          <p:nvPr/>
        </p:nvSpPr>
        <p:spPr>
          <a:xfrm>
            <a:off x="2246600" y="3187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13" name="Google Shape;513;g3395dfe967f_0_152"/>
          <p:cNvCxnSpPr/>
          <p:nvPr/>
        </p:nvCxnSpPr>
        <p:spPr>
          <a:xfrm flipH="1" rot="10800000">
            <a:off x="681900" y="2312725"/>
            <a:ext cx="1692600" cy="851100"/>
          </a:xfrm>
          <a:prstGeom prst="straightConnector1">
            <a:avLst/>
          </a:prstGeom>
          <a:noFill/>
          <a:ln cap="flat" cmpd="sng" w="28575">
            <a:solidFill>
              <a:srgbClr val="E06666"/>
            </a:solidFill>
            <a:prstDash val="dash"/>
            <a:round/>
            <a:headEnd len="med" w="med" type="none"/>
            <a:tailEnd len="med" w="med" type="none"/>
          </a:ln>
        </p:spPr>
      </p:cxnSp>
      <p:sp>
        <p:nvSpPr>
          <p:cNvPr id="514" name="Google Shape;514;g3395dfe967f_0_152"/>
          <p:cNvSpPr txBox="1"/>
          <p:nvPr/>
        </p:nvSpPr>
        <p:spPr>
          <a:xfrm>
            <a:off x="671925" y="3328125"/>
            <a:ext cx="1787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Predictor variable</a:t>
            </a:r>
            <a:endParaRPr sz="700">
              <a:latin typeface="Outfit"/>
              <a:ea typeface="Outfit"/>
              <a:cs typeface="Outfit"/>
              <a:sym typeface="Outfit"/>
            </a:endParaRPr>
          </a:p>
        </p:txBody>
      </p:sp>
      <p:sp>
        <p:nvSpPr>
          <p:cNvPr id="515" name="Google Shape;515;g3395dfe967f_0_152"/>
          <p:cNvSpPr txBox="1"/>
          <p:nvPr/>
        </p:nvSpPr>
        <p:spPr>
          <a:xfrm rot="-5400000">
            <a:off x="-219750" y="2464075"/>
            <a:ext cx="1409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Output variable</a:t>
            </a:r>
            <a:endParaRPr sz="700">
              <a:latin typeface="Outfit"/>
              <a:ea typeface="Outfit"/>
              <a:cs typeface="Outfit"/>
              <a:sym typeface="Outfit"/>
            </a:endParaRPr>
          </a:p>
        </p:txBody>
      </p:sp>
      <p:cxnSp>
        <p:nvCxnSpPr>
          <p:cNvPr id="516" name="Google Shape;516;g3395dfe967f_0_152"/>
          <p:cNvCxnSpPr/>
          <p:nvPr/>
        </p:nvCxnSpPr>
        <p:spPr>
          <a:xfrm>
            <a:off x="3643725" y="1936400"/>
            <a:ext cx="0" cy="1391700"/>
          </a:xfrm>
          <a:prstGeom prst="straightConnector1">
            <a:avLst/>
          </a:prstGeom>
          <a:noFill/>
          <a:ln cap="flat" cmpd="sng" w="28575">
            <a:solidFill>
              <a:srgbClr val="595959"/>
            </a:solidFill>
            <a:prstDash val="solid"/>
            <a:round/>
            <a:headEnd len="med" w="med" type="none"/>
            <a:tailEnd len="med" w="med" type="none"/>
          </a:ln>
        </p:spPr>
      </p:cxnSp>
      <p:cxnSp>
        <p:nvCxnSpPr>
          <p:cNvPr id="517" name="Google Shape;517;g3395dfe967f_0_152"/>
          <p:cNvCxnSpPr/>
          <p:nvPr/>
        </p:nvCxnSpPr>
        <p:spPr>
          <a:xfrm rot="10800000">
            <a:off x="3643825" y="3328125"/>
            <a:ext cx="1787700" cy="0"/>
          </a:xfrm>
          <a:prstGeom prst="straightConnector1">
            <a:avLst/>
          </a:prstGeom>
          <a:noFill/>
          <a:ln cap="flat" cmpd="sng" w="28575">
            <a:solidFill>
              <a:srgbClr val="595959"/>
            </a:solidFill>
            <a:prstDash val="solid"/>
            <a:round/>
            <a:headEnd len="med" w="med" type="none"/>
            <a:tailEnd len="med" w="med" type="none"/>
          </a:ln>
        </p:spPr>
      </p:cxnSp>
      <p:sp>
        <p:nvSpPr>
          <p:cNvPr id="518" name="Google Shape;518;g3395dfe967f_0_152"/>
          <p:cNvSpPr/>
          <p:nvPr/>
        </p:nvSpPr>
        <p:spPr>
          <a:xfrm>
            <a:off x="37445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g3395dfe967f_0_152"/>
          <p:cNvSpPr/>
          <p:nvPr/>
        </p:nvSpPr>
        <p:spPr>
          <a:xfrm>
            <a:off x="3820725" y="2998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0" name="Google Shape;520;g3395dfe967f_0_152"/>
          <p:cNvSpPr/>
          <p:nvPr/>
        </p:nvSpPr>
        <p:spPr>
          <a:xfrm>
            <a:off x="3820725" y="28458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1" name="Google Shape;521;g3395dfe967f_0_152"/>
          <p:cNvSpPr/>
          <p:nvPr/>
        </p:nvSpPr>
        <p:spPr>
          <a:xfrm>
            <a:off x="38969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g3395dfe967f_0_152"/>
          <p:cNvSpPr/>
          <p:nvPr/>
        </p:nvSpPr>
        <p:spPr>
          <a:xfrm>
            <a:off x="40493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g3395dfe967f_0_152"/>
          <p:cNvSpPr/>
          <p:nvPr/>
        </p:nvSpPr>
        <p:spPr>
          <a:xfrm>
            <a:off x="38969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g3395dfe967f_0_152"/>
          <p:cNvSpPr/>
          <p:nvPr/>
        </p:nvSpPr>
        <p:spPr>
          <a:xfrm>
            <a:off x="3973125" y="26934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g3395dfe967f_0_152"/>
          <p:cNvSpPr/>
          <p:nvPr/>
        </p:nvSpPr>
        <p:spPr>
          <a:xfrm>
            <a:off x="4125525" y="2617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g3395dfe967f_0_152"/>
          <p:cNvSpPr/>
          <p:nvPr/>
        </p:nvSpPr>
        <p:spPr>
          <a:xfrm>
            <a:off x="4277925" y="2541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g3395dfe967f_0_152"/>
          <p:cNvSpPr/>
          <p:nvPr/>
        </p:nvSpPr>
        <p:spPr>
          <a:xfrm>
            <a:off x="4433900"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g3395dfe967f_0_152"/>
          <p:cNvSpPr/>
          <p:nvPr/>
        </p:nvSpPr>
        <p:spPr>
          <a:xfrm>
            <a:off x="4075400" y="2501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g3395dfe967f_0_152"/>
          <p:cNvSpPr/>
          <p:nvPr/>
        </p:nvSpPr>
        <p:spPr>
          <a:xfrm>
            <a:off x="4201725" y="27315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g3395dfe967f_0_152"/>
          <p:cNvSpPr/>
          <p:nvPr/>
        </p:nvSpPr>
        <p:spPr>
          <a:xfrm>
            <a:off x="4151600" y="2425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g3395dfe967f_0_152"/>
          <p:cNvSpPr/>
          <p:nvPr/>
        </p:nvSpPr>
        <p:spPr>
          <a:xfrm>
            <a:off x="4304000" y="2272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g3395dfe967f_0_152"/>
          <p:cNvSpPr/>
          <p:nvPr/>
        </p:nvSpPr>
        <p:spPr>
          <a:xfrm>
            <a:off x="4277925" y="2371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g3395dfe967f_0_152"/>
          <p:cNvSpPr/>
          <p:nvPr/>
        </p:nvSpPr>
        <p:spPr>
          <a:xfrm>
            <a:off x="4478900" y="2326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g3395dfe967f_0_152"/>
          <p:cNvSpPr/>
          <p:nvPr/>
        </p:nvSpPr>
        <p:spPr>
          <a:xfrm flipH="1" rot="10800000">
            <a:off x="47017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g3395dfe967f_0_152"/>
          <p:cNvSpPr/>
          <p:nvPr/>
        </p:nvSpPr>
        <p:spPr>
          <a:xfrm flipH="1" rot="10800000">
            <a:off x="48541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g3395dfe967f_0_152"/>
          <p:cNvSpPr/>
          <p:nvPr/>
        </p:nvSpPr>
        <p:spPr>
          <a:xfrm flipH="1" rot="10800000">
            <a:off x="4854125" y="25999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g3395dfe967f_0_152"/>
          <p:cNvSpPr/>
          <p:nvPr/>
        </p:nvSpPr>
        <p:spPr>
          <a:xfrm flipH="1" rot="10800000">
            <a:off x="4930325" y="2523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8" name="Google Shape;538;g3395dfe967f_0_152"/>
          <p:cNvSpPr/>
          <p:nvPr/>
        </p:nvSpPr>
        <p:spPr>
          <a:xfrm flipH="1" rot="10800000">
            <a:off x="50827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g3395dfe967f_0_152"/>
          <p:cNvSpPr/>
          <p:nvPr/>
        </p:nvSpPr>
        <p:spPr>
          <a:xfrm flipH="1" rot="10800000">
            <a:off x="49303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 name="Google Shape;540;g3395dfe967f_0_152"/>
          <p:cNvSpPr/>
          <p:nvPr/>
        </p:nvSpPr>
        <p:spPr>
          <a:xfrm flipH="1" rot="10800000">
            <a:off x="50065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1" name="Google Shape;541;g3395dfe967f_0_152"/>
          <p:cNvSpPr/>
          <p:nvPr/>
        </p:nvSpPr>
        <p:spPr>
          <a:xfrm flipH="1" rot="10800000">
            <a:off x="51589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g3395dfe967f_0_152"/>
          <p:cNvSpPr/>
          <p:nvPr/>
        </p:nvSpPr>
        <p:spPr>
          <a:xfrm flipH="1" rot="10800000">
            <a:off x="5311325" y="2904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3" name="Google Shape;543;g3395dfe967f_0_152"/>
          <p:cNvSpPr/>
          <p:nvPr/>
        </p:nvSpPr>
        <p:spPr>
          <a:xfrm>
            <a:off x="4456400" y="2120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g3395dfe967f_0_152"/>
          <p:cNvSpPr/>
          <p:nvPr/>
        </p:nvSpPr>
        <p:spPr>
          <a:xfrm>
            <a:off x="4685000" y="2729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g3395dfe967f_0_152"/>
          <p:cNvSpPr/>
          <p:nvPr/>
        </p:nvSpPr>
        <p:spPr>
          <a:xfrm>
            <a:off x="4913600" y="3034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g3395dfe967f_0_152"/>
          <p:cNvSpPr/>
          <p:nvPr/>
        </p:nvSpPr>
        <p:spPr>
          <a:xfrm>
            <a:off x="5142200" y="29584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7" name="Google Shape;547;g3395dfe967f_0_152"/>
          <p:cNvSpPr/>
          <p:nvPr/>
        </p:nvSpPr>
        <p:spPr>
          <a:xfrm>
            <a:off x="5066000" y="3110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 name="Google Shape;548;g3395dfe967f_0_152"/>
          <p:cNvSpPr/>
          <p:nvPr/>
        </p:nvSpPr>
        <p:spPr>
          <a:xfrm>
            <a:off x="5218400" y="3187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g3395dfe967f_0_152"/>
          <p:cNvSpPr txBox="1"/>
          <p:nvPr/>
        </p:nvSpPr>
        <p:spPr>
          <a:xfrm>
            <a:off x="3643725" y="3328125"/>
            <a:ext cx="1787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Predictor variable</a:t>
            </a:r>
            <a:endParaRPr sz="700">
              <a:latin typeface="Outfit"/>
              <a:ea typeface="Outfit"/>
              <a:cs typeface="Outfit"/>
              <a:sym typeface="Outfit"/>
            </a:endParaRPr>
          </a:p>
        </p:txBody>
      </p:sp>
      <p:sp>
        <p:nvSpPr>
          <p:cNvPr id="550" name="Google Shape;550;g3395dfe967f_0_152"/>
          <p:cNvSpPr txBox="1"/>
          <p:nvPr/>
        </p:nvSpPr>
        <p:spPr>
          <a:xfrm rot="-5400000">
            <a:off x="2752050" y="2464075"/>
            <a:ext cx="1409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Output variable</a:t>
            </a:r>
            <a:endParaRPr sz="700">
              <a:latin typeface="Outfit"/>
              <a:ea typeface="Outfit"/>
              <a:cs typeface="Outfit"/>
              <a:sym typeface="Outfit"/>
            </a:endParaRPr>
          </a:p>
        </p:txBody>
      </p:sp>
      <p:sp>
        <p:nvSpPr>
          <p:cNvPr id="551" name="Google Shape;551;g3395dfe967f_0_152"/>
          <p:cNvSpPr/>
          <p:nvPr/>
        </p:nvSpPr>
        <p:spPr>
          <a:xfrm>
            <a:off x="3812050" y="2340200"/>
            <a:ext cx="1521395" cy="824378"/>
          </a:xfrm>
          <a:custGeom>
            <a:rect b="b" l="l" r="r" t="t"/>
            <a:pathLst>
              <a:path extrusionOk="0" h="31191" w="63710">
                <a:moveTo>
                  <a:pt x="0" y="29438"/>
                </a:moveTo>
                <a:cubicBezTo>
                  <a:pt x="4741" y="24535"/>
                  <a:pt x="17827" y="-274"/>
                  <a:pt x="28445" y="18"/>
                </a:cubicBezTo>
                <a:cubicBezTo>
                  <a:pt x="39063" y="310"/>
                  <a:pt x="57833" y="25996"/>
                  <a:pt x="63710" y="31191"/>
                </a:cubicBezTo>
              </a:path>
            </a:pathLst>
          </a:custGeom>
          <a:noFill/>
          <a:ln cap="flat" cmpd="sng" w="28575">
            <a:solidFill>
              <a:srgbClr val="E06666"/>
            </a:solidFill>
            <a:prstDash val="dash"/>
            <a:round/>
            <a:headEnd len="med" w="med" type="none"/>
            <a:tailEnd len="med" w="med" type="none"/>
          </a:ln>
        </p:spPr>
      </p:sp>
      <p:cxnSp>
        <p:nvCxnSpPr>
          <p:cNvPr id="552" name="Google Shape;552;g3395dfe967f_0_152"/>
          <p:cNvCxnSpPr/>
          <p:nvPr/>
        </p:nvCxnSpPr>
        <p:spPr>
          <a:xfrm>
            <a:off x="6615525" y="1936400"/>
            <a:ext cx="0" cy="1391700"/>
          </a:xfrm>
          <a:prstGeom prst="straightConnector1">
            <a:avLst/>
          </a:prstGeom>
          <a:noFill/>
          <a:ln cap="flat" cmpd="sng" w="28575">
            <a:solidFill>
              <a:srgbClr val="595959"/>
            </a:solidFill>
            <a:prstDash val="solid"/>
            <a:round/>
            <a:headEnd len="med" w="med" type="none"/>
            <a:tailEnd len="med" w="med" type="none"/>
          </a:ln>
        </p:spPr>
      </p:cxnSp>
      <p:cxnSp>
        <p:nvCxnSpPr>
          <p:cNvPr id="553" name="Google Shape;553;g3395dfe967f_0_152"/>
          <p:cNvCxnSpPr/>
          <p:nvPr/>
        </p:nvCxnSpPr>
        <p:spPr>
          <a:xfrm rot="10800000">
            <a:off x="6615625" y="3328125"/>
            <a:ext cx="1787700" cy="0"/>
          </a:xfrm>
          <a:prstGeom prst="straightConnector1">
            <a:avLst/>
          </a:prstGeom>
          <a:noFill/>
          <a:ln cap="flat" cmpd="sng" w="28575">
            <a:solidFill>
              <a:srgbClr val="595959"/>
            </a:solidFill>
            <a:prstDash val="solid"/>
            <a:round/>
            <a:headEnd len="med" w="med" type="none"/>
            <a:tailEnd len="med" w="med" type="none"/>
          </a:ln>
        </p:spPr>
      </p:cxnSp>
      <p:sp>
        <p:nvSpPr>
          <p:cNvPr id="554" name="Google Shape;554;g3395dfe967f_0_152"/>
          <p:cNvSpPr/>
          <p:nvPr/>
        </p:nvSpPr>
        <p:spPr>
          <a:xfrm>
            <a:off x="67163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g3395dfe967f_0_152"/>
          <p:cNvSpPr/>
          <p:nvPr/>
        </p:nvSpPr>
        <p:spPr>
          <a:xfrm>
            <a:off x="6792525" y="2998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 name="Google Shape;556;g3395dfe967f_0_152"/>
          <p:cNvSpPr/>
          <p:nvPr/>
        </p:nvSpPr>
        <p:spPr>
          <a:xfrm>
            <a:off x="6792525" y="28458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7" name="Google Shape;557;g3395dfe967f_0_152"/>
          <p:cNvSpPr/>
          <p:nvPr/>
        </p:nvSpPr>
        <p:spPr>
          <a:xfrm>
            <a:off x="68687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8" name="Google Shape;558;g3395dfe967f_0_152"/>
          <p:cNvSpPr/>
          <p:nvPr/>
        </p:nvSpPr>
        <p:spPr>
          <a:xfrm>
            <a:off x="70211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9" name="Google Shape;559;g3395dfe967f_0_152"/>
          <p:cNvSpPr/>
          <p:nvPr/>
        </p:nvSpPr>
        <p:spPr>
          <a:xfrm>
            <a:off x="68687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g3395dfe967f_0_152"/>
          <p:cNvSpPr/>
          <p:nvPr/>
        </p:nvSpPr>
        <p:spPr>
          <a:xfrm>
            <a:off x="6944925" y="26934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g3395dfe967f_0_152"/>
          <p:cNvSpPr/>
          <p:nvPr/>
        </p:nvSpPr>
        <p:spPr>
          <a:xfrm>
            <a:off x="7097325" y="2617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g3395dfe967f_0_152"/>
          <p:cNvSpPr/>
          <p:nvPr/>
        </p:nvSpPr>
        <p:spPr>
          <a:xfrm>
            <a:off x="7249725" y="2541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g3395dfe967f_0_152"/>
          <p:cNvSpPr/>
          <p:nvPr/>
        </p:nvSpPr>
        <p:spPr>
          <a:xfrm>
            <a:off x="7405700"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4" name="Google Shape;564;g3395dfe967f_0_152"/>
          <p:cNvSpPr/>
          <p:nvPr/>
        </p:nvSpPr>
        <p:spPr>
          <a:xfrm>
            <a:off x="7047200" y="2501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g3395dfe967f_0_152"/>
          <p:cNvSpPr/>
          <p:nvPr/>
        </p:nvSpPr>
        <p:spPr>
          <a:xfrm>
            <a:off x="7173525" y="27315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g3395dfe967f_0_152"/>
          <p:cNvSpPr/>
          <p:nvPr/>
        </p:nvSpPr>
        <p:spPr>
          <a:xfrm>
            <a:off x="7123400" y="2425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g3395dfe967f_0_152"/>
          <p:cNvSpPr/>
          <p:nvPr/>
        </p:nvSpPr>
        <p:spPr>
          <a:xfrm>
            <a:off x="7275800" y="2272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8" name="Google Shape;568;g3395dfe967f_0_152"/>
          <p:cNvSpPr/>
          <p:nvPr/>
        </p:nvSpPr>
        <p:spPr>
          <a:xfrm>
            <a:off x="7249725" y="2371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g3395dfe967f_0_152"/>
          <p:cNvSpPr/>
          <p:nvPr/>
        </p:nvSpPr>
        <p:spPr>
          <a:xfrm>
            <a:off x="7450700" y="2326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g3395dfe967f_0_152"/>
          <p:cNvSpPr/>
          <p:nvPr/>
        </p:nvSpPr>
        <p:spPr>
          <a:xfrm flipH="1" rot="10800000">
            <a:off x="76735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g3395dfe967f_0_152"/>
          <p:cNvSpPr/>
          <p:nvPr/>
        </p:nvSpPr>
        <p:spPr>
          <a:xfrm flipH="1" rot="10800000">
            <a:off x="78259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g3395dfe967f_0_152"/>
          <p:cNvSpPr/>
          <p:nvPr/>
        </p:nvSpPr>
        <p:spPr>
          <a:xfrm flipH="1" rot="10800000">
            <a:off x="7825925" y="25999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g3395dfe967f_0_152"/>
          <p:cNvSpPr/>
          <p:nvPr/>
        </p:nvSpPr>
        <p:spPr>
          <a:xfrm flipH="1" rot="10800000">
            <a:off x="7902125" y="2523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g3395dfe967f_0_152"/>
          <p:cNvSpPr/>
          <p:nvPr/>
        </p:nvSpPr>
        <p:spPr>
          <a:xfrm flipH="1" rot="10800000">
            <a:off x="80545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g3395dfe967f_0_152"/>
          <p:cNvSpPr/>
          <p:nvPr/>
        </p:nvSpPr>
        <p:spPr>
          <a:xfrm flipH="1" rot="10800000">
            <a:off x="79021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g3395dfe967f_0_152"/>
          <p:cNvSpPr/>
          <p:nvPr/>
        </p:nvSpPr>
        <p:spPr>
          <a:xfrm flipH="1" rot="10800000">
            <a:off x="79783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g3395dfe967f_0_152"/>
          <p:cNvSpPr/>
          <p:nvPr/>
        </p:nvSpPr>
        <p:spPr>
          <a:xfrm flipH="1" rot="10800000">
            <a:off x="81307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g3395dfe967f_0_152"/>
          <p:cNvSpPr/>
          <p:nvPr/>
        </p:nvSpPr>
        <p:spPr>
          <a:xfrm>
            <a:off x="7428200" y="2120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g3395dfe967f_0_152"/>
          <p:cNvSpPr/>
          <p:nvPr/>
        </p:nvSpPr>
        <p:spPr>
          <a:xfrm>
            <a:off x="7656800" y="2729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g3395dfe967f_0_152"/>
          <p:cNvSpPr/>
          <p:nvPr/>
        </p:nvSpPr>
        <p:spPr>
          <a:xfrm>
            <a:off x="7885400" y="3034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g3395dfe967f_0_152"/>
          <p:cNvSpPr/>
          <p:nvPr/>
        </p:nvSpPr>
        <p:spPr>
          <a:xfrm>
            <a:off x="8114000" y="29584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g3395dfe967f_0_152"/>
          <p:cNvSpPr/>
          <p:nvPr/>
        </p:nvSpPr>
        <p:spPr>
          <a:xfrm>
            <a:off x="8037800" y="3110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g3395dfe967f_0_152"/>
          <p:cNvSpPr/>
          <p:nvPr/>
        </p:nvSpPr>
        <p:spPr>
          <a:xfrm>
            <a:off x="8190200" y="3187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g3395dfe967f_0_152"/>
          <p:cNvSpPr txBox="1"/>
          <p:nvPr/>
        </p:nvSpPr>
        <p:spPr>
          <a:xfrm>
            <a:off x="6615525" y="3328125"/>
            <a:ext cx="1787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Predictor variable</a:t>
            </a:r>
            <a:endParaRPr sz="700">
              <a:latin typeface="Outfit"/>
              <a:ea typeface="Outfit"/>
              <a:cs typeface="Outfit"/>
              <a:sym typeface="Outfit"/>
            </a:endParaRPr>
          </a:p>
        </p:txBody>
      </p:sp>
      <p:sp>
        <p:nvSpPr>
          <p:cNvPr id="585" name="Google Shape;585;g3395dfe967f_0_152"/>
          <p:cNvSpPr txBox="1"/>
          <p:nvPr/>
        </p:nvSpPr>
        <p:spPr>
          <a:xfrm rot="-5400000">
            <a:off x="5723850" y="2464075"/>
            <a:ext cx="1409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Output variable</a:t>
            </a:r>
            <a:endParaRPr sz="700">
              <a:latin typeface="Outfit"/>
              <a:ea typeface="Outfit"/>
              <a:cs typeface="Outfit"/>
              <a:sym typeface="Outfit"/>
            </a:endParaRPr>
          </a:p>
        </p:txBody>
      </p:sp>
      <p:grpSp>
        <p:nvGrpSpPr>
          <p:cNvPr id="586" name="Google Shape;586;g3395dfe967f_0_152"/>
          <p:cNvGrpSpPr/>
          <p:nvPr/>
        </p:nvGrpSpPr>
        <p:grpSpPr>
          <a:xfrm>
            <a:off x="1548763" y="2256925"/>
            <a:ext cx="192600" cy="192600"/>
            <a:chOff x="2693575" y="2355625"/>
            <a:chExt cx="192600" cy="192600"/>
          </a:xfrm>
        </p:grpSpPr>
        <p:cxnSp>
          <p:nvCxnSpPr>
            <p:cNvPr id="587" name="Google Shape;587;g3395dfe967f_0_152"/>
            <p:cNvCxnSpPr/>
            <p:nvPr/>
          </p:nvCxnSpPr>
          <p:spPr>
            <a:xfrm>
              <a:off x="2693575" y="2355625"/>
              <a:ext cx="192600" cy="192600"/>
            </a:xfrm>
            <a:prstGeom prst="straightConnector1">
              <a:avLst/>
            </a:prstGeom>
            <a:noFill/>
            <a:ln cap="flat" cmpd="sng" w="28575">
              <a:solidFill>
                <a:srgbClr val="6D9EEB"/>
              </a:solidFill>
              <a:prstDash val="solid"/>
              <a:round/>
              <a:headEnd len="med" w="med" type="none"/>
              <a:tailEnd len="med" w="med" type="none"/>
            </a:ln>
          </p:spPr>
        </p:cxnSp>
        <p:cxnSp>
          <p:nvCxnSpPr>
            <p:cNvPr id="588" name="Google Shape;588;g3395dfe967f_0_152"/>
            <p:cNvCxnSpPr/>
            <p:nvPr/>
          </p:nvCxnSpPr>
          <p:spPr>
            <a:xfrm flipH="1">
              <a:off x="2693575" y="2355625"/>
              <a:ext cx="192600" cy="192600"/>
            </a:xfrm>
            <a:prstGeom prst="straightConnector1">
              <a:avLst/>
            </a:prstGeom>
            <a:noFill/>
            <a:ln cap="flat" cmpd="sng" w="28575">
              <a:solidFill>
                <a:srgbClr val="6D9EEB"/>
              </a:solidFill>
              <a:prstDash val="solid"/>
              <a:round/>
              <a:headEnd len="med" w="med" type="none"/>
              <a:tailEnd len="med" w="med" type="none"/>
            </a:ln>
          </p:spPr>
        </p:cxnSp>
      </p:grpSp>
      <p:cxnSp>
        <p:nvCxnSpPr>
          <p:cNvPr id="589" name="Google Shape;589;g3395dfe967f_0_152"/>
          <p:cNvCxnSpPr/>
          <p:nvPr/>
        </p:nvCxnSpPr>
        <p:spPr>
          <a:xfrm>
            <a:off x="1648050" y="2361325"/>
            <a:ext cx="0" cy="314400"/>
          </a:xfrm>
          <a:prstGeom prst="straightConnector1">
            <a:avLst/>
          </a:prstGeom>
          <a:noFill/>
          <a:ln cap="flat" cmpd="sng" w="9525">
            <a:solidFill>
              <a:srgbClr val="000000"/>
            </a:solidFill>
            <a:prstDash val="solid"/>
            <a:round/>
            <a:headEnd len="med" w="med" type="triangle"/>
            <a:tailEnd len="med" w="med" type="triangle"/>
          </a:ln>
        </p:spPr>
      </p:cxnSp>
      <p:cxnSp>
        <p:nvCxnSpPr>
          <p:cNvPr id="590" name="Google Shape;590;g3395dfe967f_0_152"/>
          <p:cNvCxnSpPr/>
          <p:nvPr/>
        </p:nvCxnSpPr>
        <p:spPr>
          <a:xfrm flipH="1">
            <a:off x="7619888" y="2317213"/>
            <a:ext cx="2400" cy="270000"/>
          </a:xfrm>
          <a:prstGeom prst="straightConnector1">
            <a:avLst/>
          </a:prstGeom>
          <a:noFill/>
          <a:ln cap="flat" cmpd="sng" w="9525">
            <a:solidFill>
              <a:srgbClr val="000000"/>
            </a:solidFill>
            <a:prstDash val="solid"/>
            <a:round/>
            <a:headEnd len="med" w="med" type="triangle"/>
            <a:tailEnd len="med" w="med" type="triangle"/>
          </a:ln>
        </p:spPr>
      </p:cxnSp>
      <p:sp>
        <p:nvSpPr>
          <p:cNvPr id="591" name="Google Shape;591;g3395dfe967f_0_152"/>
          <p:cNvSpPr txBox="1"/>
          <p:nvPr/>
        </p:nvSpPr>
        <p:spPr>
          <a:xfrm>
            <a:off x="3484450" y="3767850"/>
            <a:ext cx="21087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a:solidFill>
                  <a:srgbClr val="003C3B"/>
                </a:solidFill>
                <a:latin typeface="Outfit"/>
                <a:ea typeface="Outfit"/>
                <a:cs typeface="Outfit"/>
                <a:sym typeface="Outfit"/>
              </a:rPr>
              <a:t>Model predicts new point well</a:t>
            </a:r>
            <a:endParaRPr>
              <a:solidFill>
                <a:srgbClr val="003C3B"/>
              </a:solidFill>
              <a:latin typeface="Outfit"/>
              <a:ea typeface="Outfit"/>
              <a:cs typeface="Outfit"/>
              <a:sym typeface="Outfit"/>
            </a:endParaRPr>
          </a:p>
        </p:txBody>
      </p:sp>
      <p:sp>
        <p:nvSpPr>
          <p:cNvPr id="592" name="Google Shape;592;g3395dfe967f_0_152"/>
          <p:cNvSpPr txBox="1"/>
          <p:nvPr/>
        </p:nvSpPr>
        <p:spPr>
          <a:xfrm>
            <a:off x="6640850" y="3767850"/>
            <a:ext cx="18834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a:solidFill>
                  <a:srgbClr val="003C3B"/>
                </a:solidFill>
                <a:latin typeface="Outfit"/>
                <a:ea typeface="Outfit"/>
                <a:cs typeface="Outfit"/>
                <a:sym typeface="Outfit"/>
              </a:rPr>
              <a:t>Model does not predict new point well</a:t>
            </a:r>
            <a:endParaRPr b="1">
              <a:solidFill>
                <a:srgbClr val="003C3B"/>
              </a:solidFill>
              <a:latin typeface="Outfit"/>
              <a:ea typeface="Outfit"/>
              <a:cs typeface="Outfit"/>
              <a:sym typeface="Outfit"/>
            </a:endParaRPr>
          </a:p>
        </p:txBody>
      </p:sp>
      <p:sp>
        <p:nvSpPr>
          <p:cNvPr id="593" name="Google Shape;593;g3395dfe967f_0_152"/>
          <p:cNvSpPr txBox="1"/>
          <p:nvPr/>
        </p:nvSpPr>
        <p:spPr>
          <a:xfrm>
            <a:off x="621050" y="3767850"/>
            <a:ext cx="21087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a:solidFill>
                  <a:srgbClr val="003C3B"/>
                </a:solidFill>
                <a:latin typeface="Outfit"/>
                <a:ea typeface="Outfit"/>
                <a:cs typeface="Outfit"/>
                <a:sym typeface="Outfit"/>
              </a:rPr>
              <a:t>Model does not predict new point well</a:t>
            </a:r>
            <a:endParaRPr>
              <a:solidFill>
                <a:srgbClr val="003C3B"/>
              </a:solidFill>
              <a:latin typeface="Outfit"/>
              <a:ea typeface="Outfit"/>
              <a:cs typeface="Outfit"/>
              <a:sym typeface="Outfi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3395dfe967f_0_386"/>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Model validation: bias variance tradeoff</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599" name="Google Shape;599;g3395dfe967f_0_386"/>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800">
                <a:solidFill>
                  <a:srgbClr val="003C3B"/>
                </a:solidFill>
              </a:rPr>
              <a:t>Total error is a function of the bias and the variance</a:t>
            </a:r>
            <a:endParaRPr sz="1800">
              <a:solidFill>
                <a:srgbClr val="003C3B"/>
              </a:solidFill>
            </a:endParaRPr>
          </a:p>
          <a:p>
            <a:pPr indent="0" lvl="0" marL="0" rtl="0" algn="l">
              <a:lnSpc>
                <a:spcPct val="115000"/>
              </a:lnSpc>
              <a:spcBef>
                <a:spcPts val="1200"/>
              </a:spcBef>
              <a:spcAft>
                <a:spcPts val="0"/>
              </a:spcAft>
              <a:buNone/>
            </a:pPr>
            <a:r>
              <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cxnSp>
        <p:nvCxnSpPr>
          <p:cNvPr id="600" name="Google Shape;600;g3395dfe967f_0_386"/>
          <p:cNvCxnSpPr/>
          <p:nvPr/>
        </p:nvCxnSpPr>
        <p:spPr>
          <a:xfrm>
            <a:off x="2903138" y="1942750"/>
            <a:ext cx="0" cy="2496000"/>
          </a:xfrm>
          <a:prstGeom prst="straightConnector1">
            <a:avLst/>
          </a:prstGeom>
          <a:noFill/>
          <a:ln cap="flat" cmpd="sng" w="28575">
            <a:solidFill>
              <a:srgbClr val="595959"/>
            </a:solidFill>
            <a:prstDash val="solid"/>
            <a:round/>
            <a:headEnd len="med" w="med" type="none"/>
            <a:tailEnd len="med" w="med" type="none"/>
          </a:ln>
        </p:spPr>
      </p:cxnSp>
      <p:cxnSp>
        <p:nvCxnSpPr>
          <p:cNvPr id="601" name="Google Shape;601;g3395dfe967f_0_386"/>
          <p:cNvCxnSpPr/>
          <p:nvPr/>
        </p:nvCxnSpPr>
        <p:spPr>
          <a:xfrm rot="10800000">
            <a:off x="2903363" y="4438800"/>
            <a:ext cx="3337500" cy="0"/>
          </a:xfrm>
          <a:prstGeom prst="straightConnector1">
            <a:avLst/>
          </a:prstGeom>
          <a:noFill/>
          <a:ln cap="flat" cmpd="sng" w="28575">
            <a:solidFill>
              <a:srgbClr val="595959"/>
            </a:solidFill>
            <a:prstDash val="solid"/>
            <a:round/>
            <a:headEnd len="med" w="med" type="none"/>
            <a:tailEnd len="med" w="med" type="none"/>
          </a:ln>
        </p:spPr>
      </p:cxnSp>
      <p:sp>
        <p:nvSpPr>
          <p:cNvPr id="602" name="Google Shape;602;g3395dfe967f_0_386"/>
          <p:cNvSpPr txBox="1"/>
          <p:nvPr/>
        </p:nvSpPr>
        <p:spPr>
          <a:xfrm>
            <a:off x="2834675" y="4515000"/>
            <a:ext cx="34896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300">
                <a:solidFill>
                  <a:srgbClr val="003C3B"/>
                </a:solidFill>
                <a:latin typeface="Outfit"/>
                <a:ea typeface="Outfit"/>
                <a:cs typeface="Outfit"/>
                <a:sym typeface="Outfit"/>
              </a:rPr>
              <a:t>Model complexity</a:t>
            </a:r>
            <a:endParaRPr sz="900">
              <a:solidFill>
                <a:srgbClr val="003C3B"/>
              </a:solidFill>
              <a:latin typeface="Outfit"/>
              <a:ea typeface="Outfit"/>
              <a:cs typeface="Outfit"/>
              <a:sym typeface="Outfit"/>
            </a:endParaRPr>
          </a:p>
        </p:txBody>
      </p:sp>
      <p:sp>
        <p:nvSpPr>
          <p:cNvPr id="603" name="Google Shape;603;g3395dfe967f_0_386"/>
          <p:cNvSpPr txBox="1"/>
          <p:nvPr/>
        </p:nvSpPr>
        <p:spPr>
          <a:xfrm rot="-5400000">
            <a:off x="1968425" y="2906850"/>
            <a:ext cx="14094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300">
                <a:solidFill>
                  <a:srgbClr val="003C3B"/>
                </a:solidFill>
                <a:latin typeface="Outfit"/>
                <a:ea typeface="Outfit"/>
                <a:cs typeface="Outfit"/>
                <a:sym typeface="Outfit"/>
              </a:rPr>
              <a:t>Error</a:t>
            </a:r>
            <a:endParaRPr sz="900">
              <a:solidFill>
                <a:srgbClr val="003C3B"/>
              </a:solidFill>
              <a:latin typeface="Outfit"/>
              <a:ea typeface="Outfit"/>
              <a:cs typeface="Outfit"/>
              <a:sym typeface="Outfit"/>
            </a:endParaRPr>
          </a:p>
        </p:txBody>
      </p:sp>
      <p:sp>
        <p:nvSpPr>
          <p:cNvPr id="604" name="Google Shape;604;g3395dfe967f_0_386"/>
          <p:cNvSpPr/>
          <p:nvPr/>
        </p:nvSpPr>
        <p:spPr>
          <a:xfrm flipH="1" rot="10800000">
            <a:off x="3132075" y="263950"/>
            <a:ext cx="3063600" cy="3226500"/>
          </a:xfrm>
          <a:prstGeom prst="arc">
            <a:avLst>
              <a:gd fmla="val 11719481" name="adj1"/>
              <a:gd fmla="val 20723517" name="adj2"/>
            </a:avLst>
          </a:prstGeom>
          <a:noFill/>
          <a:ln cap="flat" cmpd="sng" w="28575">
            <a:solidFill>
              <a:srgbClr val="595959"/>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g3395dfe967f_0_386"/>
          <p:cNvSpPr/>
          <p:nvPr/>
        </p:nvSpPr>
        <p:spPr>
          <a:xfrm flipH="1" rot="10800000">
            <a:off x="-214525" y="416400"/>
            <a:ext cx="6890700" cy="3774600"/>
          </a:xfrm>
          <a:prstGeom prst="arc">
            <a:avLst>
              <a:gd fmla="val 16353974" name="adj1"/>
              <a:gd fmla="val 21165767" name="adj2"/>
            </a:avLst>
          </a:prstGeom>
          <a:noFill/>
          <a:ln cap="flat" cmpd="sng" w="28575">
            <a:solidFill>
              <a:srgbClr val="6D9EEB"/>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g3395dfe967f_0_386"/>
          <p:cNvSpPr/>
          <p:nvPr/>
        </p:nvSpPr>
        <p:spPr>
          <a:xfrm rot="10800000">
            <a:off x="2975575" y="416350"/>
            <a:ext cx="6562500" cy="3774600"/>
          </a:xfrm>
          <a:prstGeom prst="arc">
            <a:avLst>
              <a:gd fmla="val 16353974" name="adj1"/>
              <a:gd fmla="val 21165767" name="adj2"/>
            </a:avLst>
          </a:prstGeom>
          <a:noFill/>
          <a:ln cap="flat" cmpd="sng" w="28575">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07" name="Google Shape;607;g3395dfe967f_0_386"/>
          <p:cNvCxnSpPr/>
          <p:nvPr/>
        </p:nvCxnSpPr>
        <p:spPr>
          <a:xfrm>
            <a:off x="4655750" y="2449050"/>
            <a:ext cx="0" cy="1989900"/>
          </a:xfrm>
          <a:prstGeom prst="straightConnector1">
            <a:avLst/>
          </a:prstGeom>
          <a:noFill/>
          <a:ln cap="flat" cmpd="sng" w="19050">
            <a:solidFill>
              <a:srgbClr val="595959"/>
            </a:solidFill>
            <a:prstDash val="dash"/>
            <a:round/>
            <a:headEnd len="med" w="med" type="none"/>
            <a:tailEnd len="med" w="med" type="none"/>
          </a:ln>
        </p:spPr>
      </p:cxnSp>
      <p:sp>
        <p:nvSpPr>
          <p:cNvPr id="608" name="Google Shape;608;g3395dfe967f_0_386"/>
          <p:cNvSpPr txBox="1"/>
          <p:nvPr/>
        </p:nvSpPr>
        <p:spPr>
          <a:xfrm>
            <a:off x="4655750" y="1861400"/>
            <a:ext cx="34896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300">
                <a:solidFill>
                  <a:srgbClr val="003C3B"/>
                </a:solidFill>
                <a:latin typeface="Outfit"/>
                <a:ea typeface="Outfit"/>
                <a:cs typeface="Outfit"/>
                <a:sym typeface="Outfit"/>
              </a:rPr>
              <a:t>Total error</a:t>
            </a:r>
            <a:endParaRPr sz="900">
              <a:solidFill>
                <a:srgbClr val="003C3B"/>
              </a:solidFill>
              <a:latin typeface="Outfit"/>
              <a:ea typeface="Outfit"/>
              <a:cs typeface="Outfit"/>
              <a:sym typeface="Outfit"/>
            </a:endParaRPr>
          </a:p>
        </p:txBody>
      </p:sp>
      <p:sp>
        <p:nvSpPr>
          <p:cNvPr id="609" name="Google Shape;609;g3395dfe967f_0_386"/>
          <p:cNvSpPr txBox="1"/>
          <p:nvPr/>
        </p:nvSpPr>
        <p:spPr>
          <a:xfrm>
            <a:off x="3761500" y="1861400"/>
            <a:ext cx="17448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300">
                <a:solidFill>
                  <a:srgbClr val="003C3B"/>
                </a:solidFill>
                <a:latin typeface="Outfit"/>
                <a:ea typeface="Outfit"/>
                <a:cs typeface="Outfit"/>
                <a:sym typeface="Outfit"/>
              </a:rPr>
              <a:t>Optimum model complexity</a:t>
            </a:r>
            <a:endParaRPr sz="900">
              <a:solidFill>
                <a:srgbClr val="003C3B"/>
              </a:solidFill>
              <a:latin typeface="Outfit"/>
              <a:ea typeface="Outfit"/>
              <a:cs typeface="Outfit"/>
              <a:sym typeface="Outfit"/>
            </a:endParaRPr>
          </a:p>
        </p:txBody>
      </p:sp>
      <p:sp>
        <p:nvSpPr>
          <p:cNvPr id="610" name="Google Shape;610;g3395dfe967f_0_386"/>
          <p:cNvSpPr txBox="1"/>
          <p:nvPr/>
        </p:nvSpPr>
        <p:spPr>
          <a:xfrm>
            <a:off x="6240875" y="2470800"/>
            <a:ext cx="17448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300">
                <a:solidFill>
                  <a:srgbClr val="003C3B"/>
                </a:solidFill>
                <a:latin typeface="Outfit"/>
                <a:ea typeface="Outfit"/>
                <a:cs typeface="Outfit"/>
                <a:sym typeface="Outfit"/>
              </a:rPr>
              <a:t>Variance</a:t>
            </a:r>
            <a:endParaRPr sz="900">
              <a:solidFill>
                <a:srgbClr val="003C3B"/>
              </a:solidFill>
              <a:latin typeface="Outfit"/>
              <a:ea typeface="Outfit"/>
              <a:cs typeface="Outfit"/>
              <a:sym typeface="Outfit"/>
            </a:endParaRPr>
          </a:p>
        </p:txBody>
      </p:sp>
      <p:sp>
        <p:nvSpPr>
          <p:cNvPr id="611" name="Google Shape;611;g3395dfe967f_0_386"/>
          <p:cNvSpPr txBox="1"/>
          <p:nvPr/>
        </p:nvSpPr>
        <p:spPr>
          <a:xfrm>
            <a:off x="6099575" y="3790350"/>
            <a:ext cx="12792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300">
                <a:solidFill>
                  <a:srgbClr val="003C3B"/>
                </a:solidFill>
                <a:latin typeface="Outfit"/>
                <a:ea typeface="Outfit"/>
                <a:cs typeface="Outfit"/>
                <a:sym typeface="Outfit"/>
              </a:rPr>
              <a:t>Bias squared</a:t>
            </a:r>
            <a:endParaRPr sz="900">
              <a:solidFill>
                <a:srgbClr val="003C3B"/>
              </a:solidFill>
              <a:latin typeface="Outfit"/>
              <a:ea typeface="Outfit"/>
              <a:cs typeface="Outfit"/>
              <a:sym typeface="Outfi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3395dfe967f_0_537"/>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Model validation: bias variance tradeoff</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617" name="Google Shape;617;g3395dfe967f_0_537"/>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800">
                <a:solidFill>
                  <a:srgbClr val="003C3B"/>
                </a:solidFill>
              </a:rPr>
              <a:t>Total error is a function of the bias and the variance</a:t>
            </a:r>
            <a:endParaRPr sz="1800">
              <a:solidFill>
                <a:srgbClr val="003C3B"/>
              </a:solidFill>
            </a:endParaRPr>
          </a:p>
          <a:p>
            <a:pPr indent="0" lvl="0" marL="0" rtl="0" algn="l">
              <a:lnSpc>
                <a:spcPct val="115000"/>
              </a:lnSpc>
              <a:spcBef>
                <a:spcPts val="1200"/>
              </a:spcBef>
              <a:spcAft>
                <a:spcPts val="0"/>
              </a:spcAft>
              <a:buNone/>
            </a:pPr>
            <a:r>
              <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sp>
        <p:nvSpPr>
          <p:cNvPr id="618" name="Google Shape;618;g3395dfe967f_0_537"/>
          <p:cNvSpPr/>
          <p:nvPr/>
        </p:nvSpPr>
        <p:spPr>
          <a:xfrm>
            <a:off x="6747250" y="2155669"/>
            <a:ext cx="1555000" cy="1066950"/>
          </a:xfrm>
          <a:custGeom>
            <a:rect b="b" l="l" r="r" t="t"/>
            <a:pathLst>
              <a:path extrusionOk="0" h="42678" w="62200">
                <a:moveTo>
                  <a:pt x="0" y="32149"/>
                </a:moveTo>
                <a:cubicBezTo>
                  <a:pt x="443" y="32622"/>
                  <a:pt x="2186" y="35545"/>
                  <a:pt x="2658" y="34984"/>
                </a:cubicBezTo>
                <a:cubicBezTo>
                  <a:pt x="3131" y="34423"/>
                  <a:pt x="2244" y="29314"/>
                  <a:pt x="2835" y="28782"/>
                </a:cubicBezTo>
                <a:cubicBezTo>
                  <a:pt x="3426" y="28250"/>
                  <a:pt x="5670" y="32355"/>
                  <a:pt x="6202" y="31794"/>
                </a:cubicBezTo>
                <a:cubicBezTo>
                  <a:pt x="6734" y="31233"/>
                  <a:pt x="5582" y="26980"/>
                  <a:pt x="6025" y="25415"/>
                </a:cubicBezTo>
                <a:cubicBezTo>
                  <a:pt x="6468" y="23850"/>
                  <a:pt x="7856" y="22343"/>
                  <a:pt x="8860" y="22402"/>
                </a:cubicBezTo>
                <a:cubicBezTo>
                  <a:pt x="9864" y="22461"/>
                  <a:pt x="11341" y="27039"/>
                  <a:pt x="12050" y="25769"/>
                </a:cubicBezTo>
                <a:cubicBezTo>
                  <a:pt x="12759" y="24499"/>
                  <a:pt x="12641" y="15668"/>
                  <a:pt x="13113" y="14782"/>
                </a:cubicBezTo>
                <a:cubicBezTo>
                  <a:pt x="13586" y="13896"/>
                  <a:pt x="14353" y="20926"/>
                  <a:pt x="14885" y="20453"/>
                </a:cubicBezTo>
                <a:cubicBezTo>
                  <a:pt x="15417" y="19981"/>
                  <a:pt x="15742" y="11386"/>
                  <a:pt x="16303" y="11947"/>
                </a:cubicBezTo>
                <a:cubicBezTo>
                  <a:pt x="16864" y="12508"/>
                  <a:pt x="17425" y="23082"/>
                  <a:pt x="18252" y="23820"/>
                </a:cubicBezTo>
                <a:cubicBezTo>
                  <a:pt x="19079" y="24558"/>
                  <a:pt x="20763" y="18710"/>
                  <a:pt x="21265" y="16377"/>
                </a:cubicBezTo>
                <a:cubicBezTo>
                  <a:pt x="21767" y="14044"/>
                  <a:pt x="21029" y="11504"/>
                  <a:pt x="21265" y="9820"/>
                </a:cubicBezTo>
                <a:cubicBezTo>
                  <a:pt x="21501" y="8137"/>
                  <a:pt x="21679" y="5744"/>
                  <a:pt x="22683" y="6276"/>
                </a:cubicBezTo>
                <a:cubicBezTo>
                  <a:pt x="23687" y="6808"/>
                  <a:pt x="26316" y="13985"/>
                  <a:pt x="27290" y="13010"/>
                </a:cubicBezTo>
                <a:cubicBezTo>
                  <a:pt x="28265" y="12035"/>
                  <a:pt x="28235" y="1285"/>
                  <a:pt x="28530" y="428"/>
                </a:cubicBezTo>
                <a:cubicBezTo>
                  <a:pt x="28825" y="-428"/>
                  <a:pt x="28117" y="5449"/>
                  <a:pt x="29062" y="7871"/>
                </a:cubicBezTo>
                <a:cubicBezTo>
                  <a:pt x="30007" y="10293"/>
                  <a:pt x="32754" y="12331"/>
                  <a:pt x="34201" y="14960"/>
                </a:cubicBezTo>
                <a:cubicBezTo>
                  <a:pt x="35648" y="17589"/>
                  <a:pt x="37066" y="23968"/>
                  <a:pt x="37745" y="23643"/>
                </a:cubicBezTo>
                <a:cubicBezTo>
                  <a:pt x="38424" y="23318"/>
                  <a:pt x="37214" y="13778"/>
                  <a:pt x="38277" y="13010"/>
                </a:cubicBezTo>
                <a:cubicBezTo>
                  <a:pt x="39340" y="12242"/>
                  <a:pt x="43121" y="19065"/>
                  <a:pt x="44125" y="19035"/>
                </a:cubicBezTo>
                <a:cubicBezTo>
                  <a:pt x="45129" y="19006"/>
                  <a:pt x="43830" y="9880"/>
                  <a:pt x="44302" y="12833"/>
                </a:cubicBezTo>
                <a:cubicBezTo>
                  <a:pt x="44775" y="15787"/>
                  <a:pt x="46458" y="35309"/>
                  <a:pt x="46960" y="36756"/>
                </a:cubicBezTo>
                <a:cubicBezTo>
                  <a:pt x="47462" y="38203"/>
                  <a:pt x="47256" y="25031"/>
                  <a:pt x="47315" y="21516"/>
                </a:cubicBezTo>
                <a:cubicBezTo>
                  <a:pt x="47374" y="18001"/>
                  <a:pt x="46813" y="14605"/>
                  <a:pt x="47315" y="15668"/>
                </a:cubicBezTo>
                <a:cubicBezTo>
                  <a:pt x="47817" y="16731"/>
                  <a:pt x="49441" y="23968"/>
                  <a:pt x="50327" y="27896"/>
                </a:cubicBezTo>
                <a:cubicBezTo>
                  <a:pt x="51213" y="31824"/>
                  <a:pt x="52129" y="40271"/>
                  <a:pt x="52631" y="39237"/>
                </a:cubicBezTo>
                <a:cubicBezTo>
                  <a:pt x="53133" y="38203"/>
                  <a:pt x="52808" y="22638"/>
                  <a:pt x="53340" y="21693"/>
                </a:cubicBezTo>
                <a:cubicBezTo>
                  <a:pt x="53872" y="20748"/>
                  <a:pt x="55260" y="32591"/>
                  <a:pt x="55821" y="33566"/>
                </a:cubicBezTo>
                <a:cubicBezTo>
                  <a:pt x="56382" y="34541"/>
                  <a:pt x="56176" y="26035"/>
                  <a:pt x="56707" y="27541"/>
                </a:cubicBezTo>
                <a:cubicBezTo>
                  <a:pt x="57239" y="29047"/>
                  <a:pt x="58095" y="42013"/>
                  <a:pt x="59010" y="42604"/>
                </a:cubicBezTo>
                <a:cubicBezTo>
                  <a:pt x="59926" y="43195"/>
                  <a:pt x="61668" y="33006"/>
                  <a:pt x="62200" y="31086"/>
                </a:cubicBezTo>
              </a:path>
            </a:pathLst>
          </a:custGeom>
          <a:noFill/>
          <a:ln cap="flat" cmpd="sng" w="19050">
            <a:solidFill>
              <a:srgbClr val="E06666"/>
            </a:solidFill>
            <a:prstDash val="dash"/>
            <a:round/>
            <a:headEnd len="med" w="med" type="none"/>
            <a:tailEnd len="med" w="med" type="none"/>
          </a:ln>
        </p:spPr>
      </p:sp>
      <p:cxnSp>
        <p:nvCxnSpPr>
          <p:cNvPr id="619" name="Google Shape;619;g3395dfe967f_0_537"/>
          <p:cNvCxnSpPr/>
          <p:nvPr/>
        </p:nvCxnSpPr>
        <p:spPr>
          <a:xfrm>
            <a:off x="671925" y="1936400"/>
            <a:ext cx="0" cy="1391700"/>
          </a:xfrm>
          <a:prstGeom prst="straightConnector1">
            <a:avLst/>
          </a:prstGeom>
          <a:noFill/>
          <a:ln cap="flat" cmpd="sng" w="28575">
            <a:solidFill>
              <a:srgbClr val="595959"/>
            </a:solidFill>
            <a:prstDash val="solid"/>
            <a:round/>
            <a:headEnd len="med" w="med" type="none"/>
            <a:tailEnd len="med" w="med" type="none"/>
          </a:ln>
        </p:spPr>
      </p:cxnSp>
      <p:cxnSp>
        <p:nvCxnSpPr>
          <p:cNvPr id="620" name="Google Shape;620;g3395dfe967f_0_537"/>
          <p:cNvCxnSpPr/>
          <p:nvPr/>
        </p:nvCxnSpPr>
        <p:spPr>
          <a:xfrm rot="10800000">
            <a:off x="672025" y="3328125"/>
            <a:ext cx="1787700" cy="0"/>
          </a:xfrm>
          <a:prstGeom prst="straightConnector1">
            <a:avLst/>
          </a:prstGeom>
          <a:noFill/>
          <a:ln cap="flat" cmpd="sng" w="28575">
            <a:solidFill>
              <a:srgbClr val="595959"/>
            </a:solidFill>
            <a:prstDash val="solid"/>
            <a:round/>
            <a:headEnd len="med" w="med" type="none"/>
            <a:tailEnd len="med" w="med" type="none"/>
          </a:ln>
        </p:spPr>
      </p:cxnSp>
      <p:sp>
        <p:nvSpPr>
          <p:cNvPr id="621" name="Google Shape;621;g3395dfe967f_0_537"/>
          <p:cNvSpPr/>
          <p:nvPr/>
        </p:nvSpPr>
        <p:spPr>
          <a:xfrm>
            <a:off x="7727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2" name="Google Shape;622;g3395dfe967f_0_537"/>
          <p:cNvSpPr/>
          <p:nvPr/>
        </p:nvSpPr>
        <p:spPr>
          <a:xfrm>
            <a:off x="848925" y="2998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3" name="Google Shape;623;g3395dfe967f_0_537"/>
          <p:cNvSpPr/>
          <p:nvPr/>
        </p:nvSpPr>
        <p:spPr>
          <a:xfrm>
            <a:off x="848925" y="28458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4" name="Google Shape;624;g3395dfe967f_0_537"/>
          <p:cNvSpPr/>
          <p:nvPr/>
        </p:nvSpPr>
        <p:spPr>
          <a:xfrm>
            <a:off x="9251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5" name="Google Shape;625;g3395dfe967f_0_537"/>
          <p:cNvSpPr/>
          <p:nvPr/>
        </p:nvSpPr>
        <p:spPr>
          <a:xfrm>
            <a:off x="10775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6" name="Google Shape;626;g3395dfe967f_0_537"/>
          <p:cNvSpPr/>
          <p:nvPr/>
        </p:nvSpPr>
        <p:spPr>
          <a:xfrm>
            <a:off x="9251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7" name="Google Shape;627;g3395dfe967f_0_537"/>
          <p:cNvSpPr/>
          <p:nvPr/>
        </p:nvSpPr>
        <p:spPr>
          <a:xfrm>
            <a:off x="1001325" y="26934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8" name="Google Shape;628;g3395dfe967f_0_537"/>
          <p:cNvSpPr/>
          <p:nvPr/>
        </p:nvSpPr>
        <p:spPr>
          <a:xfrm>
            <a:off x="1153725" y="2617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9" name="Google Shape;629;g3395dfe967f_0_537"/>
          <p:cNvSpPr/>
          <p:nvPr/>
        </p:nvSpPr>
        <p:spPr>
          <a:xfrm>
            <a:off x="1306125" y="2541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g3395dfe967f_0_537"/>
          <p:cNvSpPr/>
          <p:nvPr/>
        </p:nvSpPr>
        <p:spPr>
          <a:xfrm>
            <a:off x="1462100"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g3395dfe967f_0_537"/>
          <p:cNvSpPr/>
          <p:nvPr/>
        </p:nvSpPr>
        <p:spPr>
          <a:xfrm>
            <a:off x="1103600" y="2501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 name="Google Shape;632;g3395dfe967f_0_537"/>
          <p:cNvSpPr/>
          <p:nvPr/>
        </p:nvSpPr>
        <p:spPr>
          <a:xfrm>
            <a:off x="1229925" y="27315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g3395dfe967f_0_537"/>
          <p:cNvSpPr/>
          <p:nvPr/>
        </p:nvSpPr>
        <p:spPr>
          <a:xfrm>
            <a:off x="1179800" y="2425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g3395dfe967f_0_537"/>
          <p:cNvSpPr/>
          <p:nvPr/>
        </p:nvSpPr>
        <p:spPr>
          <a:xfrm>
            <a:off x="1332200" y="2272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 name="Google Shape;635;g3395dfe967f_0_537"/>
          <p:cNvSpPr/>
          <p:nvPr/>
        </p:nvSpPr>
        <p:spPr>
          <a:xfrm>
            <a:off x="1306125" y="2371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6" name="Google Shape;636;g3395dfe967f_0_537"/>
          <p:cNvSpPr/>
          <p:nvPr/>
        </p:nvSpPr>
        <p:spPr>
          <a:xfrm>
            <a:off x="1507100" y="2326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7" name="Google Shape;637;g3395dfe967f_0_537"/>
          <p:cNvSpPr/>
          <p:nvPr/>
        </p:nvSpPr>
        <p:spPr>
          <a:xfrm flipH="1" rot="10800000">
            <a:off x="17299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8" name="Google Shape;638;g3395dfe967f_0_537"/>
          <p:cNvSpPr/>
          <p:nvPr/>
        </p:nvSpPr>
        <p:spPr>
          <a:xfrm flipH="1" rot="10800000">
            <a:off x="18823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g3395dfe967f_0_537"/>
          <p:cNvSpPr/>
          <p:nvPr/>
        </p:nvSpPr>
        <p:spPr>
          <a:xfrm flipH="1" rot="10800000">
            <a:off x="1882325" y="25999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g3395dfe967f_0_537"/>
          <p:cNvSpPr/>
          <p:nvPr/>
        </p:nvSpPr>
        <p:spPr>
          <a:xfrm flipH="1" rot="10800000">
            <a:off x="1958525" y="2523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g3395dfe967f_0_537"/>
          <p:cNvSpPr/>
          <p:nvPr/>
        </p:nvSpPr>
        <p:spPr>
          <a:xfrm flipH="1" rot="10800000">
            <a:off x="21109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g3395dfe967f_0_537"/>
          <p:cNvSpPr/>
          <p:nvPr/>
        </p:nvSpPr>
        <p:spPr>
          <a:xfrm flipH="1" rot="10800000">
            <a:off x="19585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g3395dfe967f_0_537"/>
          <p:cNvSpPr/>
          <p:nvPr/>
        </p:nvSpPr>
        <p:spPr>
          <a:xfrm flipH="1" rot="10800000">
            <a:off x="20347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g3395dfe967f_0_537"/>
          <p:cNvSpPr/>
          <p:nvPr/>
        </p:nvSpPr>
        <p:spPr>
          <a:xfrm flipH="1" rot="10800000">
            <a:off x="21871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g3395dfe967f_0_537"/>
          <p:cNvSpPr/>
          <p:nvPr/>
        </p:nvSpPr>
        <p:spPr>
          <a:xfrm flipH="1" rot="10800000">
            <a:off x="2339525" y="2904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6" name="Google Shape;646;g3395dfe967f_0_537"/>
          <p:cNvSpPr/>
          <p:nvPr/>
        </p:nvSpPr>
        <p:spPr>
          <a:xfrm>
            <a:off x="1484600" y="2120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g3395dfe967f_0_537"/>
          <p:cNvSpPr/>
          <p:nvPr/>
        </p:nvSpPr>
        <p:spPr>
          <a:xfrm>
            <a:off x="1713200" y="2729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g3395dfe967f_0_537"/>
          <p:cNvSpPr/>
          <p:nvPr/>
        </p:nvSpPr>
        <p:spPr>
          <a:xfrm>
            <a:off x="1941800" y="3034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 name="Google Shape;649;g3395dfe967f_0_537"/>
          <p:cNvSpPr/>
          <p:nvPr/>
        </p:nvSpPr>
        <p:spPr>
          <a:xfrm>
            <a:off x="2170400" y="29584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 name="Google Shape;650;g3395dfe967f_0_537"/>
          <p:cNvSpPr/>
          <p:nvPr/>
        </p:nvSpPr>
        <p:spPr>
          <a:xfrm>
            <a:off x="2094200" y="3110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1" name="Google Shape;651;g3395dfe967f_0_537"/>
          <p:cNvSpPr/>
          <p:nvPr/>
        </p:nvSpPr>
        <p:spPr>
          <a:xfrm>
            <a:off x="2246600" y="3187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52" name="Google Shape;652;g3395dfe967f_0_537"/>
          <p:cNvCxnSpPr/>
          <p:nvPr/>
        </p:nvCxnSpPr>
        <p:spPr>
          <a:xfrm flipH="1" rot="10800000">
            <a:off x="681900" y="2312725"/>
            <a:ext cx="1692600" cy="851100"/>
          </a:xfrm>
          <a:prstGeom prst="straightConnector1">
            <a:avLst/>
          </a:prstGeom>
          <a:noFill/>
          <a:ln cap="flat" cmpd="sng" w="28575">
            <a:solidFill>
              <a:srgbClr val="E06666"/>
            </a:solidFill>
            <a:prstDash val="dash"/>
            <a:round/>
            <a:headEnd len="med" w="med" type="none"/>
            <a:tailEnd len="med" w="med" type="none"/>
          </a:ln>
        </p:spPr>
      </p:cxnSp>
      <p:sp>
        <p:nvSpPr>
          <p:cNvPr id="653" name="Google Shape;653;g3395dfe967f_0_537"/>
          <p:cNvSpPr txBox="1"/>
          <p:nvPr/>
        </p:nvSpPr>
        <p:spPr>
          <a:xfrm>
            <a:off x="671925" y="3328125"/>
            <a:ext cx="1787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Predictor variable</a:t>
            </a:r>
            <a:endParaRPr sz="700">
              <a:latin typeface="Outfit"/>
              <a:ea typeface="Outfit"/>
              <a:cs typeface="Outfit"/>
              <a:sym typeface="Outfit"/>
            </a:endParaRPr>
          </a:p>
        </p:txBody>
      </p:sp>
      <p:sp>
        <p:nvSpPr>
          <p:cNvPr id="654" name="Google Shape;654;g3395dfe967f_0_537"/>
          <p:cNvSpPr txBox="1"/>
          <p:nvPr/>
        </p:nvSpPr>
        <p:spPr>
          <a:xfrm rot="-5400000">
            <a:off x="-219750" y="2464075"/>
            <a:ext cx="1409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Output variable</a:t>
            </a:r>
            <a:endParaRPr sz="700">
              <a:latin typeface="Outfit"/>
              <a:ea typeface="Outfit"/>
              <a:cs typeface="Outfit"/>
              <a:sym typeface="Outfit"/>
            </a:endParaRPr>
          </a:p>
        </p:txBody>
      </p:sp>
      <p:cxnSp>
        <p:nvCxnSpPr>
          <p:cNvPr id="655" name="Google Shape;655;g3395dfe967f_0_537"/>
          <p:cNvCxnSpPr/>
          <p:nvPr/>
        </p:nvCxnSpPr>
        <p:spPr>
          <a:xfrm>
            <a:off x="3643725" y="1936400"/>
            <a:ext cx="0" cy="1391700"/>
          </a:xfrm>
          <a:prstGeom prst="straightConnector1">
            <a:avLst/>
          </a:prstGeom>
          <a:noFill/>
          <a:ln cap="flat" cmpd="sng" w="28575">
            <a:solidFill>
              <a:srgbClr val="595959"/>
            </a:solidFill>
            <a:prstDash val="solid"/>
            <a:round/>
            <a:headEnd len="med" w="med" type="none"/>
            <a:tailEnd len="med" w="med" type="none"/>
          </a:ln>
        </p:spPr>
      </p:cxnSp>
      <p:cxnSp>
        <p:nvCxnSpPr>
          <p:cNvPr id="656" name="Google Shape;656;g3395dfe967f_0_537"/>
          <p:cNvCxnSpPr/>
          <p:nvPr/>
        </p:nvCxnSpPr>
        <p:spPr>
          <a:xfrm rot="10800000">
            <a:off x="3643825" y="3328125"/>
            <a:ext cx="1787700" cy="0"/>
          </a:xfrm>
          <a:prstGeom prst="straightConnector1">
            <a:avLst/>
          </a:prstGeom>
          <a:noFill/>
          <a:ln cap="flat" cmpd="sng" w="28575">
            <a:solidFill>
              <a:srgbClr val="595959"/>
            </a:solidFill>
            <a:prstDash val="solid"/>
            <a:round/>
            <a:headEnd len="med" w="med" type="none"/>
            <a:tailEnd len="med" w="med" type="none"/>
          </a:ln>
        </p:spPr>
      </p:cxnSp>
      <p:sp>
        <p:nvSpPr>
          <p:cNvPr id="657" name="Google Shape;657;g3395dfe967f_0_537"/>
          <p:cNvSpPr/>
          <p:nvPr/>
        </p:nvSpPr>
        <p:spPr>
          <a:xfrm>
            <a:off x="37445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8" name="Google Shape;658;g3395dfe967f_0_537"/>
          <p:cNvSpPr/>
          <p:nvPr/>
        </p:nvSpPr>
        <p:spPr>
          <a:xfrm>
            <a:off x="3820725" y="2998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g3395dfe967f_0_537"/>
          <p:cNvSpPr/>
          <p:nvPr/>
        </p:nvSpPr>
        <p:spPr>
          <a:xfrm>
            <a:off x="3820725" y="28458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0" name="Google Shape;660;g3395dfe967f_0_537"/>
          <p:cNvSpPr/>
          <p:nvPr/>
        </p:nvSpPr>
        <p:spPr>
          <a:xfrm>
            <a:off x="38969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g3395dfe967f_0_537"/>
          <p:cNvSpPr/>
          <p:nvPr/>
        </p:nvSpPr>
        <p:spPr>
          <a:xfrm>
            <a:off x="40493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2" name="Google Shape;662;g3395dfe967f_0_537"/>
          <p:cNvSpPr/>
          <p:nvPr/>
        </p:nvSpPr>
        <p:spPr>
          <a:xfrm>
            <a:off x="38969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3" name="Google Shape;663;g3395dfe967f_0_537"/>
          <p:cNvSpPr/>
          <p:nvPr/>
        </p:nvSpPr>
        <p:spPr>
          <a:xfrm>
            <a:off x="3973125" y="26934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4" name="Google Shape;664;g3395dfe967f_0_537"/>
          <p:cNvSpPr/>
          <p:nvPr/>
        </p:nvSpPr>
        <p:spPr>
          <a:xfrm>
            <a:off x="4125525" y="2617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5" name="Google Shape;665;g3395dfe967f_0_537"/>
          <p:cNvSpPr/>
          <p:nvPr/>
        </p:nvSpPr>
        <p:spPr>
          <a:xfrm>
            <a:off x="4277925" y="2541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6" name="Google Shape;666;g3395dfe967f_0_537"/>
          <p:cNvSpPr/>
          <p:nvPr/>
        </p:nvSpPr>
        <p:spPr>
          <a:xfrm>
            <a:off x="4433900"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7" name="Google Shape;667;g3395dfe967f_0_537"/>
          <p:cNvSpPr/>
          <p:nvPr/>
        </p:nvSpPr>
        <p:spPr>
          <a:xfrm>
            <a:off x="4075400" y="2501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8" name="Google Shape;668;g3395dfe967f_0_537"/>
          <p:cNvSpPr/>
          <p:nvPr/>
        </p:nvSpPr>
        <p:spPr>
          <a:xfrm>
            <a:off x="4201725" y="27315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g3395dfe967f_0_537"/>
          <p:cNvSpPr/>
          <p:nvPr/>
        </p:nvSpPr>
        <p:spPr>
          <a:xfrm>
            <a:off x="4151600" y="2425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0" name="Google Shape;670;g3395dfe967f_0_537"/>
          <p:cNvSpPr/>
          <p:nvPr/>
        </p:nvSpPr>
        <p:spPr>
          <a:xfrm>
            <a:off x="4304000" y="2272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g3395dfe967f_0_537"/>
          <p:cNvSpPr/>
          <p:nvPr/>
        </p:nvSpPr>
        <p:spPr>
          <a:xfrm>
            <a:off x="4277925" y="2371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g3395dfe967f_0_537"/>
          <p:cNvSpPr/>
          <p:nvPr/>
        </p:nvSpPr>
        <p:spPr>
          <a:xfrm>
            <a:off x="4478900" y="2326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g3395dfe967f_0_537"/>
          <p:cNvSpPr/>
          <p:nvPr/>
        </p:nvSpPr>
        <p:spPr>
          <a:xfrm flipH="1" rot="10800000">
            <a:off x="47017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g3395dfe967f_0_537"/>
          <p:cNvSpPr/>
          <p:nvPr/>
        </p:nvSpPr>
        <p:spPr>
          <a:xfrm flipH="1" rot="10800000">
            <a:off x="48541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g3395dfe967f_0_537"/>
          <p:cNvSpPr/>
          <p:nvPr/>
        </p:nvSpPr>
        <p:spPr>
          <a:xfrm flipH="1" rot="10800000">
            <a:off x="4854125" y="25999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6" name="Google Shape;676;g3395dfe967f_0_537"/>
          <p:cNvSpPr/>
          <p:nvPr/>
        </p:nvSpPr>
        <p:spPr>
          <a:xfrm flipH="1" rot="10800000">
            <a:off x="4930325" y="2523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7" name="Google Shape;677;g3395dfe967f_0_537"/>
          <p:cNvSpPr/>
          <p:nvPr/>
        </p:nvSpPr>
        <p:spPr>
          <a:xfrm flipH="1" rot="10800000">
            <a:off x="50827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8" name="Google Shape;678;g3395dfe967f_0_537"/>
          <p:cNvSpPr/>
          <p:nvPr/>
        </p:nvSpPr>
        <p:spPr>
          <a:xfrm flipH="1" rot="10800000">
            <a:off x="49303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9" name="Google Shape;679;g3395dfe967f_0_537"/>
          <p:cNvSpPr/>
          <p:nvPr/>
        </p:nvSpPr>
        <p:spPr>
          <a:xfrm flipH="1" rot="10800000">
            <a:off x="50065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0" name="Google Shape;680;g3395dfe967f_0_537"/>
          <p:cNvSpPr/>
          <p:nvPr/>
        </p:nvSpPr>
        <p:spPr>
          <a:xfrm flipH="1" rot="10800000">
            <a:off x="51589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g3395dfe967f_0_537"/>
          <p:cNvSpPr/>
          <p:nvPr/>
        </p:nvSpPr>
        <p:spPr>
          <a:xfrm flipH="1" rot="10800000">
            <a:off x="5311325" y="2904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g3395dfe967f_0_537"/>
          <p:cNvSpPr/>
          <p:nvPr/>
        </p:nvSpPr>
        <p:spPr>
          <a:xfrm>
            <a:off x="4456400" y="2120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g3395dfe967f_0_537"/>
          <p:cNvSpPr/>
          <p:nvPr/>
        </p:nvSpPr>
        <p:spPr>
          <a:xfrm>
            <a:off x="4685000" y="2729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g3395dfe967f_0_537"/>
          <p:cNvSpPr/>
          <p:nvPr/>
        </p:nvSpPr>
        <p:spPr>
          <a:xfrm>
            <a:off x="4913600" y="3034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g3395dfe967f_0_537"/>
          <p:cNvSpPr/>
          <p:nvPr/>
        </p:nvSpPr>
        <p:spPr>
          <a:xfrm>
            <a:off x="5142200" y="29584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g3395dfe967f_0_537"/>
          <p:cNvSpPr/>
          <p:nvPr/>
        </p:nvSpPr>
        <p:spPr>
          <a:xfrm>
            <a:off x="5066000" y="3110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7" name="Google Shape;687;g3395dfe967f_0_537"/>
          <p:cNvSpPr/>
          <p:nvPr/>
        </p:nvSpPr>
        <p:spPr>
          <a:xfrm>
            <a:off x="5218400" y="3187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8" name="Google Shape;688;g3395dfe967f_0_537"/>
          <p:cNvSpPr txBox="1"/>
          <p:nvPr/>
        </p:nvSpPr>
        <p:spPr>
          <a:xfrm>
            <a:off x="3643725" y="3328125"/>
            <a:ext cx="1787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Predictor variable</a:t>
            </a:r>
            <a:endParaRPr sz="700">
              <a:latin typeface="Outfit"/>
              <a:ea typeface="Outfit"/>
              <a:cs typeface="Outfit"/>
              <a:sym typeface="Outfit"/>
            </a:endParaRPr>
          </a:p>
        </p:txBody>
      </p:sp>
      <p:sp>
        <p:nvSpPr>
          <p:cNvPr id="689" name="Google Shape;689;g3395dfe967f_0_537"/>
          <p:cNvSpPr txBox="1"/>
          <p:nvPr/>
        </p:nvSpPr>
        <p:spPr>
          <a:xfrm rot="-5400000">
            <a:off x="2752050" y="2464075"/>
            <a:ext cx="1409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Output variable</a:t>
            </a:r>
            <a:endParaRPr sz="700">
              <a:latin typeface="Outfit"/>
              <a:ea typeface="Outfit"/>
              <a:cs typeface="Outfit"/>
              <a:sym typeface="Outfit"/>
            </a:endParaRPr>
          </a:p>
        </p:txBody>
      </p:sp>
      <p:sp>
        <p:nvSpPr>
          <p:cNvPr id="690" name="Google Shape;690;g3395dfe967f_0_537"/>
          <p:cNvSpPr/>
          <p:nvPr/>
        </p:nvSpPr>
        <p:spPr>
          <a:xfrm>
            <a:off x="3812050" y="2340200"/>
            <a:ext cx="1521395" cy="824378"/>
          </a:xfrm>
          <a:custGeom>
            <a:rect b="b" l="l" r="r" t="t"/>
            <a:pathLst>
              <a:path extrusionOk="0" h="31191" w="63710">
                <a:moveTo>
                  <a:pt x="0" y="29438"/>
                </a:moveTo>
                <a:cubicBezTo>
                  <a:pt x="4741" y="24535"/>
                  <a:pt x="17827" y="-274"/>
                  <a:pt x="28445" y="18"/>
                </a:cubicBezTo>
                <a:cubicBezTo>
                  <a:pt x="39063" y="310"/>
                  <a:pt x="57833" y="25996"/>
                  <a:pt x="63710" y="31191"/>
                </a:cubicBezTo>
              </a:path>
            </a:pathLst>
          </a:custGeom>
          <a:noFill/>
          <a:ln cap="flat" cmpd="sng" w="28575">
            <a:solidFill>
              <a:srgbClr val="E06666"/>
            </a:solidFill>
            <a:prstDash val="dash"/>
            <a:round/>
            <a:headEnd len="med" w="med" type="none"/>
            <a:tailEnd len="med" w="med" type="none"/>
          </a:ln>
        </p:spPr>
      </p:sp>
      <p:cxnSp>
        <p:nvCxnSpPr>
          <p:cNvPr id="691" name="Google Shape;691;g3395dfe967f_0_537"/>
          <p:cNvCxnSpPr/>
          <p:nvPr/>
        </p:nvCxnSpPr>
        <p:spPr>
          <a:xfrm>
            <a:off x="6615525" y="1936400"/>
            <a:ext cx="0" cy="1391700"/>
          </a:xfrm>
          <a:prstGeom prst="straightConnector1">
            <a:avLst/>
          </a:prstGeom>
          <a:noFill/>
          <a:ln cap="flat" cmpd="sng" w="28575">
            <a:solidFill>
              <a:srgbClr val="595959"/>
            </a:solidFill>
            <a:prstDash val="solid"/>
            <a:round/>
            <a:headEnd len="med" w="med" type="none"/>
            <a:tailEnd len="med" w="med" type="none"/>
          </a:ln>
        </p:spPr>
      </p:cxnSp>
      <p:cxnSp>
        <p:nvCxnSpPr>
          <p:cNvPr id="692" name="Google Shape;692;g3395dfe967f_0_537"/>
          <p:cNvCxnSpPr/>
          <p:nvPr/>
        </p:nvCxnSpPr>
        <p:spPr>
          <a:xfrm rot="10800000">
            <a:off x="6615625" y="3328125"/>
            <a:ext cx="1787700" cy="0"/>
          </a:xfrm>
          <a:prstGeom prst="straightConnector1">
            <a:avLst/>
          </a:prstGeom>
          <a:noFill/>
          <a:ln cap="flat" cmpd="sng" w="28575">
            <a:solidFill>
              <a:srgbClr val="595959"/>
            </a:solidFill>
            <a:prstDash val="solid"/>
            <a:round/>
            <a:headEnd len="med" w="med" type="none"/>
            <a:tailEnd len="med" w="med" type="none"/>
          </a:ln>
        </p:spPr>
      </p:cxnSp>
      <p:sp>
        <p:nvSpPr>
          <p:cNvPr id="693" name="Google Shape;693;g3395dfe967f_0_537"/>
          <p:cNvSpPr/>
          <p:nvPr/>
        </p:nvSpPr>
        <p:spPr>
          <a:xfrm>
            <a:off x="67163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4" name="Google Shape;694;g3395dfe967f_0_537"/>
          <p:cNvSpPr/>
          <p:nvPr/>
        </p:nvSpPr>
        <p:spPr>
          <a:xfrm>
            <a:off x="6792525" y="2998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g3395dfe967f_0_537"/>
          <p:cNvSpPr/>
          <p:nvPr/>
        </p:nvSpPr>
        <p:spPr>
          <a:xfrm>
            <a:off x="6792525" y="28458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g3395dfe967f_0_537"/>
          <p:cNvSpPr/>
          <p:nvPr/>
        </p:nvSpPr>
        <p:spPr>
          <a:xfrm>
            <a:off x="6868725" y="2922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7" name="Google Shape;697;g3395dfe967f_0_537"/>
          <p:cNvSpPr/>
          <p:nvPr/>
        </p:nvSpPr>
        <p:spPr>
          <a:xfrm>
            <a:off x="70211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g3395dfe967f_0_537"/>
          <p:cNvSpPr/>
          <p:nvPr/>
        </p:nvSpPr>
        <p:spPr>
          <a:xfrm>
            <a:off x="6868725" y="27696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g3395dfe967f_0_537"/>
          <p:cNvSpPr/>
          <p:nvPr/>
        </p:nvSpPr>
        <p:spPr>
          <a:xfrm>
            <a:off x="6944925" y="26934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g3395dfe967f_0_537"/>
          <p:cNvSpPr/>
          <p:nvPr/>
        </p:nvSpPr>
        <p:spPr>
          <a:xfrm>
            <a:off x="7097325" y="26172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1" name="Google Shape;701;g3395dfe967f_0_537"/>
          <p:cNvSpPr/>
          <p:nvPr/>
        </p:nvSpPr>
        <p:spPr>
          <a:xfrm>
            <a:off x="7249725" y="25410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2" name="Google Shape;702;g3395dfe967f_0_537"/>
          <p:cNvSpPr/>
          <p:nvPr/>
        </p:nvSpPr>
        <p:spPr>
          <a:xfrm>
            <a:off x="7405700"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3" name="Google Shape;703;g3395dfe967f_0_537"/>
          <p:cNvSpPr/>
          <p:nvPr/>
        </p:nvSpPr>
        <p:spPr>
          <a:xfrm>
            <a:off x="7047200" y="2501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4" name="Google Shape;704;g3395dfe967f_0_537"/>
          <p:cNvSpPr/>
          <p:nvPr/>
        </p:nvSpPr>
        <p:spPr>
          <a:xfrm>
            <a:off x="7173525" y="2731500"/>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5" name="Google Shape;705;g3395dfe967f_0_537"/>
          <p:cNvSpPr/>
          <p:nvPr/>
        </p:nvSpPr>
        <p:spPr>
          <a:xfrm>
            <a:off x="7123400" y="2425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6" name="Google Shape;706;g3395dfe967f_0_537"/>
          <p:cNvSpPr/>
          <p:nvPr/>
        </p:nvSpPr>
        <p:spPr>
          <a:xfrm>
            <a:off x="7275800" y="2272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7" name="Google Shape;707;g3395dfe967f_0_537"/>
          <p:cNvSpPr/>
          <p:nvPr/>
        </p:nvSpPr>
        <p:spPr>
          <a:xfrm>
            <a:off x="7249725" y="2371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g3395dfe967f_0_537"/>
          <p:cNvSpPr/>
          <p:nvPr/>
        </p:nvSpPr>
        <p:spPr>
          <a:xfrm>
            <a:off x="7450700" y="23263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g3395dfe967f_0_537"/>
          <p:cNvSpPr/>
          <p:nvPr/>
        </p:nvSpPr>
        <p:spPr>
          <a:xfrm flipH="1" rot="10800000">
            <a:off x="76735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g3395dfe967f_0_537"/>
          <p:cNvSpPr/>
          <p:nvPr/>
        </p:nvSpPr>
        <p:spPr>
          <a:xfrm flipH="1" rot="10800000">
            <a:off x="7825925" y="2447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g3395dfe967f_0_537"/>
          <p:cNvSpPr/>
          <p:nvPr/>
        </p:nvSpPr>
        <p:spPr>
          <a:xfrm flipH="1" rot="10800000">
            <a:off x="7825925" y="25999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g3395dfe967f_0_537"/>
          <p:cNvSpPr/>
          <p:nvPr/>
        </p:nvSpPr>
        <p:spPr>
          <a:xfrm flipH="1" rot="10800000">
            <a:off x="7902125" y="25237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g3395dfe967f_0_537"/>
          <p:cNvSpPr/>
          <p:nvPr/>
        </p:nvSpPr>
        <p:spPr>
          <a:xfrm flipH="1" rot="10800000">
            <a:off x="80545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g3395dfe967f_0_537"/>
          <p:cNvSpPr/>
          <p:nvPr/>
        </p:nvSpPr>
        <p:spPr>
          <a:xfrm flipH="1" rot="10800000">
            <a:off x="7902125" y="26761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g3395dfe967f_0_537"/>
          <p:cNvSpPr/>
          <p:nvPr/>
        </p:nvSpPr>
        <p:spPr>
          <a:xfrm flipH="1" rot="10800000">
            <a:off x="79783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g3395dfe967f_0_537"/>
          <p:cNvSpPr/>
          <p:nvPr/>
        </p:nvSpPr>
        <p:spPr>
          <a:xfrm flipH="1" rot="10800000">
            <a:off x="8130725" y="28285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g3395dfe967f_0_537"/>
          <p:cNvSpPr/>
          <p:nvPr/>
        </p:nvSpPr>
        <p:spPr>
          <a:xfrm>
            <a:off x="7428200" y="21202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g3395dfe967f_0_537"/>
          <p:cNvSpPr/>
          <p:nvPr/>
        </p:nvSpPr>
        <p:spPr>
          <a:xfrm>
            <a:off x="7656800" y="2729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g3395dfe967f_0_537"/>
          <p:cNvSpPr/>
          <p:nvPr/>
        </p:nvSpPr>
        <p:spPr>
          <a:xfrm>
            <a:off x="7885400" y="30346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g3395dfe967f_0_537"/>
          <p:cNvSpPr/>
          <p:nvPr/>
        </p:nvSpPr>
        <p:spPr>
          <a:xfrm>
            <a:off x="8114000" y="29584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g3395dfe967f_0_537"/>
          <p:cNvSpPr/>
          <p:nvPr/>
        </p:nvSpPr>
        <p:spPr>
          <a:xfrm>
            <a:off x="8037800" y="31108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g3395dfe967f_0_537"/>
          <p:cNvSpPr/>
          <p:nvPr/>
        </p:nvSpPr>
        <p:spPr>
          <a:xfrm>
            <a:off x="8190200" y="3187075"/>
            <a:ext cx="53700" cy="53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g3395dfe967f_0_537"/>
          <p:cNvSpPr txBox="1"/>
          <p:nvPr/>
        </p:nvSpPr>
        <p:spPr>
          <a:xfrm>
            <a:off x="6615525" y="3328125"/>
            <a:ext cx="17877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Predictor variable</a:t>
            </a:r>
            <a:endParaRPr sz="700">
              <a:latin typeface="Outfit"/>
              <a:ea typeface="Outfit"/>
              <a:cs typeface="Outfit"/>
              <a:sym typeface="Outfit"/>
            </a:endParaRPr>
          </a:p>
        </p:txBody>
      </p:sp>
      <p:sp>
        <p:nvSpPr>
          <p:cNvPr id="724" name="Google Shape;724;g3395dfe967f_0_537"/>
          <p:cNvSpPr txBox="1"/>
          <p:nvPr/>
        </p:nvSpPr>
        <p:spPr>
          <a:xfrm rot="-5400000">
            <a:off x="5723850" y="2464075"/>
            <a:ext cx="14094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sz="1100">
                <a:solidFill>
                  <a:srgbClr val="595959"/>
                </a:solidFill>
                <a:latin typeface="Outfit"/>
                <a:ea typeface="Outfit"/>
                <a:cs typeface="Outfit"/>
                <a:sym typeface="Outfit"/>
              </a:rPr>
              <a:t>Output variable</a:t>
            </a:r>
            <a:endParaRPr sz="700">
              <a:latin typeface="Outfit"/>
              <a:ea typeface="Outfit"/>
              <a:cs typeface="Outfit"/>
              <a:sym typeface="Outfit"/>
            </a:endParaRPr>
          </a:p>
        </p:txBody>
      </p:sp>
      <p:sp>
        <p:nvSpPr>
          <p:cNvPr id="725" name="Google Shape;725;g3395dfe967f_0_537"/>
          <p:cNvSpPr txBox="1"/>
          <p:nvPr/>
        </p:nvSpPr>
        <p:spPr>
          <a:xfrm>
            <a:off x="3484450" y="3767850"/>
            <a:ext cx="2108700" cy="12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a:solidFill>
                  <a:srgbClr val="003C3B"/>
                </a:solidFill>
                <a:latin typeface="Outfit"/>
                <a:ea typeface="Outfit"/>
                <a:cs typeface="Outfit"/>
                <a:sym typeface="Outfit"/>
              </a:rPr>
              <a:t>Optimal complexity, minimises error</a:t>
            </a:r>
            <a:endParaRPr>
              <a:solidFill>
                <a:srgbClr val="003C3B"/>
              </a:solidFill>
              <a:latin typeface="Outfit"/>
              <a:ea typeface="Outfit"/>
              <a:cs typeface="Outfit"/>
              <a:sym typeface="Outfit"/>
            </a:endParaRPr>
          </a:p>
          <a:p>
            <a:pPr indent="0" lvl="0" marL="0" rtl="0" algn="ctr">
              <a:lnSpc>
                <a:spcPct val="115000"/>
              </a:lnSpc>
              <a:spcBef>
                <a:spcPts val="1200"/>
              </a:spcBef>
              <a:spcAft>
                <a:spcPts val="1200"/>
              </a:spcAft>
              <a:buNone/>
            </a:pPr>
            <a:r>
              <a:rPr lang="en-GB">
                <a:solidFill>
                  <a:srgbClr val="003C3B"/>
                </a:solidFill>
                <a:latin typeface="Outfit"/>
                <a:ea typeface="Outfit"/>
                <a:cs typeface="Outfit"/>
                <a:sym typeface="Outfit"/>
              </a:rPr>
              <a:t>Optimal balance of bias and variance</a:t>
            </a:r>
            <a:endParaRPr>
              <a:solidFill>
                <a:srgbClr val="003C3B"/>
              </a:solidFill>
              <a:latin typeface="Outfit"/>
              <a:ea typeface="Outfit"/>
              <a:cs typeface="Outfit"/>
              <a:sym typeface="Outfit"/>
            </a:endParaRPr>
          </a:p>
        </p:txBody>
      </p:sp>
      <p:sp>
        <p:nvSpPr>
          <p:cNvPr id="726" name="Google Shape;726;g3395dfe967f_0_537"/>
          <p:cNvSpPr txBox="1"/>
          <p:nvPr/>
        </p:nvSpPr>
        <p:spPr>
          <a:xfrm>
            <a:off x="6640850" y="3767850"/>
            <a:ext cx="18834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a:solidFill>
                  <a:srgbClr val="003C3B"/>
                </a:solidFill>
                <a:latin typeface="Outfit"/>
                <a:ea typeface="Outfit"/>
                <a:cs typeface="Outfit"/>
                <a:sym typeface="Outfit"/>
              </a:rPr>
              <a:t>High complexity, low bias, high variance</a:t>
            </a:r>
            <a:endParaRPr b="1">
              <a:solidFill>
                <a:srgbClr val="003C3B"/>
              </a:solidFill>
              <a:latin typeface="Outfit"/>
              <a:ea typeface="Outfit"/>
              <a:cs typeface="Outfit"/>
              <a:sym typeface="Outfit"/>
            </a:endParaRPr>
          </a:p>
        </p:txBody>
      </p:sp>
      <p:sp>
        <p:nvSpPr>
          <p:cNvPr id="727" name="Google Shape;727;g3395dfe967f_0_537"/>
          <p:cNvSpPr txBox="1"/>
          <p:nvPr/>
        </p:nvSpPr>
        <p:spPr>
          <a:xfrm>
            <a:off x="621050" y="3767850"/>
            <a:ext cx="21087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GB">
                <a:solidFill>
                  <a:srgbClr val="003C3B"/>
                </a:solidFill>
                <a:latin typeface="Outfit"/>
                <a:ea typeface="Outfit"/>
                <a:cs typeface="Outfit"/>
                <a:sym typeface="Outfit"/>
              </a:rPr>
              <a:t>Low complexity, high bias, low variance</a:t>
            </a:r>
            <a:endParaRPr>
              <a:solidFill>
                <a:srgbClr val="003C3B"/>
              </a:solidFill>
              <a:latin typeface="Outfit"/>
              <a:ea typeface="Outfit"/>
              <a:cs typeface="Outfit"/>
              <a:sym typeface="Outfi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39c3a437af_0_12"/>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Code of Conduct​</a:t>
            </a:r>
            <a:endParaRPr/>
          </a:p>
        </p:txBody>
      </p:sp>
      <p:sp>
        <p:nvSpPr>
          <p:cNvPr id="222" name="Google Shape;222;g339c3a437af_0_12"/>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323850" lvl="0" marL="584200" rtl="0" algn="l">
              <a:lnSpc>
                <a:spcPct val="115000"/>
              </a:lnSpc>
              <a:spcBef>
                <a:spcPts val="0"/>
              </a:spcBef>
              <a:spcAft>
                <a:spcPts val="0"/>
              </a:spcAft>
              <a:buClr>
                <a:srgbClr val="003C3B"/>
              </a:buClr>
              <a:buSzPts val="1500"/>
              <a:buFont typeface="Arial"/>
              <a:buChar char="●"/>
            </a:pPr>
            <a:r>
              <a:rPr lang="en-GB" sz="1500">
                <a:solidFill>
                  <a:srgbClr val="003C3B"/>
                </a:solidFill>
              </a:rPr>
              <a:t>Our ethos is to provide a welcoming and supportive environment for all people, regardless of background or identity. By registering to attend this workshop, participants are agreeing to abide by the Researcher Development </a:t>
            </a:r>
            <a:r>
              <a:rPr lang="en-GB" sz="1500" u="sng">
                <a:solidFill>
                  <a:srgbClr val="003C3B"/>
                </a:solidFill>
                <a:hlinkClick r:id="rId3">
                  <a:extLst>
                    <a:ext uri="{A12FA001-AC4F-418D-AE19-62706E023703}">
                      <ahyp:hlinkClr val="tx"/>
                    </a:ext>
                  </a:extLst>
                </a:hlinkClick>
              </a:rPr>
              <a:t>Code of Conduct</a:t>
            </a:r>
            <a:r>
              <a:rPr lang="en-GB" sz="1500">
                <a:solidFill>
                  <a:srgbClr val="003C3B"/>
                </a:solidFill>
              </a:rPr>
              <a:t>.​</a:t>
            </a:r>
            <a:endParaRPr sz="1500">
              <a:solidFill>
                <a:srgbClr val="003C3B"/>
              </a:solidFill>
            </a:endParaRPr>
          </a:p>
          <a:p>
            <a:pPr indent="0" lvl="0" marL="0" rtl="0" algn="l">
              <a:lnSpc>
                <a:spcPct val="115000"/>
              </a:lnSpc>
              <a:spcBef>
                <a:spcPts val="0"/>
              </a:spcBef>
              <a:spcAft>
                <a:spcPts val="0"/>
              </a:spcAft>
              <a:buNone/>
            </a:pPr>
            <a:r>
              <a:t/>
            </a:r>
            <a:endParaRPr sz="1300">
              <a:solidFill>
                <a:srgbClr val="003C3B"/>
              </a:solidFill>
              <a:latin typeface="Palatino Linotype"/>
              <a:ea typeface="Palatino Linotype"/>
              <a:cs typeface="Palatino Linotype"/>
              <a:sym typeface="Palatino Linotype"/>
            </a:endParaRPr>
          </a:p>
          <a:p>
            <a:pPr indent="-323850" lvl="0" marL="584200" rtl="0" algn="l">
              <a:lnSpc>
                <a:spcPct val="115000"/>
              </a:lnSpc>
              <a:spcBef>
                <a:spcPts val="0"/>
              </a:spcBef>
              <a:spcAft>
                <a:spcPts val="0"/>
              </a:spcAft>
              <a:buClr>
                <a:srgbClr val="003C3B"/>
              </a:buClr>
              <a:buSzPts val="1500"/>
              <a:buFont typeface="Arial"/>
              <a:buChar char="●"/>
            </a:pPr>
            <a:r>
              <a:rPr lang="en-GB" sz="1500">
                <a:solidFill>
                  <a:srgbClr val="003C3B"/>
                </a:solidFill>
              </a:rPr>
              <a:t>Our goal is to support you to develop your programming skill sets to enable you to do cutting edge research. We want to create a positive and professional learning environment and therefore encourage the following kinds of behaviours:​</a:t>
            </a:r>
            <a:endParaRPr sz="1500">
              <a:solidFill>
                <a:srgbClr val="003C3B"/>
              </a:solidFill>
            </a:endParaRPr>
          </a:p>
          <a:p>
            <a:pPr indent="0" lvl="0" marL="0" rtl="0" algn="l">
              <a:lnSpc>
                <a:spcPct val="115000"/>
              </a:lnSpc>
              <a:spcBef>
                <a:spcPts val="0"/>
              </a:spcBef>
              <a:spcAft>
                <a:spcPts val="0"/>
              </a:spcAft>
              <a:buNone/>
            </a:pPr>
            <a:r>
              <a:t/>
            </a:r>
            <a:endParaRPr sz="1300">
              <a:solidFill>
                <a:srgbClr val="003C3B"/>
              </a:solidFill>
              <a:latin typeface="Palatino Linotype"/>
              <a:ea typeface="Palatino Linotype"/>
              <a:cs typeface="Palatino Linotype"/>
              <a:sym typeface="Palatino Linotype"/>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Show courtesy and respect towards all who attend a workshop or engage in community events.​</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Be respectful of different viewpoints and experiences.​</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Gracefully accept constructive criticism.​</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Be patient if there are technical glitches. While we know something about how to use computers, we are not immune to internet or hardware issues.​</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Respect our policy on not recording workshops to protect the nature of the sessions and ensure we are GDPR compliant.</a:t>
            </a:r>
            <a:endParaRPr sz="1300">
              <a:solidFill>
                <a:srgbClr val="003C3B"/>
              </a:solidFill>
            </a:endParaRPr>
          </a:p>
          <a:p>
            <a:pPr indent="0" lvl="0" marL="0" rtl="0" algn="l">
              <a:spcBef>
                <a:spcPts val="455"/>
              </a:spcBef>
              <a:spcAft>
                <a:spcPts val="0"/>
              </a:spcAft>
              <a:buNone/>
            </a:pPr>
            <a:r>
              <a:t/>
            </a:r>
            <a:endParaRPr>
              <a:solidFill>
                <a:srgbClr val="003C3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3395dfe967f_0_664"/>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Model validation: in summary</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733" name="Google Shape;733;g3395dfe967f_0_664"/>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Clr>
                <a:srgbClr val="003C3B"/>
              </a:buClr>
              <a:buSzPts val="1800"/>
              <a:buFont typeface="Outfit"/>
              <a:buChar char="●"/>
            </a:pPr>
            <a:r>
              <a:rPr lang="en-GB" sz="1800">
                <a:solidFill>
                  <a:srgbClr val="003C3B"/>
                </a:solidFill>
              </a:rPr>
              <a:t>A model that is generalisable makes accurate predictions on new, unseen data.</a:t>
            </a:r>
            <a:endParaRPr sz="1800">
              <a:solidFill>
                <a:srgbClr val="003C3B"/>
              </a:solidFill>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rPr>
              <a:t>Models that do not generalise well have not learned a true relationship between the input features, and the outcomes.</a:t>
            </a:r>
            <a:endParaRPr sz="1800">
              <a:solidFill>
                <a:srgbClr val="003C3B"/>
              </a:solidFill>
            </a:endParaRPr>
          </a:p>
          <a:p>
            <a:pPr indent="-342900" lvl="0" marL="457200" rtl="0" algn="l">
              <a:lnSpc>
                <a:spcPct val="115000"/>
              </a:lnSpc>
              <a:spcBef>
                <a:spcPts val="1000"/>
              </a:spcBef>
              <a:spcAft>
                <a:spcPts val="0"/>
              </a:spcAft>
              <a:buClr>
                <a:srgbClr val="003C3B"/>
              </a:buClr>
              <a:buSzPts val="1800"/>
              <a:buFont typeface="Outfit"/>
              <a:buChar char="●"/>
            </a:pPr>
            <a:r>
              <a:rPr lang="en-GB" sz="1800">
                <a:solidFill>
                  <a:srgbClr val="003C3B"/>
                </a:solidFill>
              </a:rPr>
              <a:t>A model that has been overfit is often not generalisable.</a:t>
            </a:r>
            <a:endParaRPr sz="1800">
              <a:solidFill>
                <a:srgbClr val="003C3B"/>
              </a:solidFill>
            </a:endParaRPr>
          </a:p>
          <a:p>
            <a:pPr indent="0" lvl="0" marL="0" rtl="0" algn="l">
              <a:lnSpc>
                <a:spcPct val="115000"/>
              </a:lnSpc>
              <a:spcBef>
                <a:spcPts val="1200"/>
              </a:spcBef>
              <a:spcAft>
                <a:spcPts val="0"/>
              </a:spcAft>
              <a:buNone/>
            </a:pPr>
            <a:r>
              <a:t/>
            </a:r>
            <a:endParaRPr sz="1800">
              <a:solidFill>
                <a:srgbClr val="003C3B"/>
              </a:solidFill>
            </a:endParaRPr>
          </a:p>
          <a:p>
            <a:pPr indent="0" lvl="0" marL="0" rtl="0" algn="l">
              <a:lnSpc>
                <a:spcPct val="115000"/>
              </a:lnSpc>
              <a:spcBef>
                <a:spcPts val="1200"/>
              </a:spcBef>
              <a:spcAft>
                <a:spcPts val="0"/>
              </a:spcAft>
              <a:buNone/>
            </a:pPr>
            <a:r>
              <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3395dfe967f_0_792"/>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Better evaluation: validation holdout</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739" name="Google Shape;739;g3395dfe967f_0_792"/>
          <p:cNvSpPr txBox="1"/>
          <p:nvPr>
            <p:ph idx="1" type="body"/>
          </p:nvPr>
        </p:nvSpPr>
        <p:spPr>
          <a:xfrm>
            <a:off x="424550" y="1187525"/>
            <a:ext cx="84189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800">
                <a:solidFill>
                  <a:srgbClr val="003C3B"/>
                </a:solidFill>
              </a:rPr>
              <a:t>During training, we can split our training set up into a train set and a validation set</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sp>
        <p:nvSpPr>
          <p:cNvPr id="740" name="Google Shape;740;g3395dfe967f_0_792"/>
          <p:cNvSpPr/>
          <p:nvPr/>
        </p:nvSpPr>
        <p:spPr>
          <a:xfrm>
            <a:off x="2841000" y="1854125"/>
            <a:ext cx="26586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data</a:t>
            </a:r>
            <a:endParaRPr>
              <a:latin typeface="Outfit"/>
              <a:ea typeface="Outfit"/>
              <a:cs typeface="Outfit"/>
              <a:sym typeface="Outfit"/>
            </a:endParaRPr>
          </a:p>
        </p:txBody>
      </p:sp>
      <p:sp>
        <p:nvSpPr>
          <p:cNvPr id="741" name="Google Shape;741;g3395dfe967f_0_792"/>
          <p:cNvSpPr/>
          <p:nvPr/>
        </p:nvSpPr>
        <p:spPr>
          <a:xfrm>
            <a:off x="5499600" y="18541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742" name="Google Shape;742;g3395dfe967f_0_792"/>
          <p:cNvSpPr txBox="1"/>
          <p:nvPr/>
        </p:nvSpPr>
        <p:spPr>
          <a:xfrm>
            <a:off x="2841000" y="2570025"/>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003C3B"/>
                </a:solidFill>
                <a:latin typeface="Outfit"/>
                <a:ea typeface="Outfit"/>
                <a:cs typeface="Outfit"/>
                <a:sym typeface="Outfit"/>
              </a:rPr>
              <a:t>Commonly 	80%			20%</a:t>
            </a:r>
            <a:endParaRPr>
              <a:solidFill>
                <a:srgbClr val="003C3B"/>
              </a:solidFill>
              <a:latin typeface="Outfit"/>
              <a:ea typeface="Outfit"/>
              <a:cs typeface="Outfit"/>
              <a:sym typeface="Outfit"/>
            </a:endParaRPr>
          </a:p>
        </p:txBody>
      </p:sp>
      <p:sp>
        <p:nvSpPr>
          <p:cNvPr id="743" name="Google Shape;743;g3395dfe967f_0_792"/>
          <p:cNvSpPr/>
          <p:nvPr/>
        </p:nvSpPr>
        <p:spPr>
          <a:xfrm>
            <a:off x="2841000" y="3454325"/>
            <a:ext cx="21723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data</a:t>
            </a:r>
            <a:endParaRPr>
              <a:latin typeface="Outfit"/>
              <a:ea typeface="Outfit"/>
              <a:cs typeface="Outfit"/>
              <a:sym typeface="Outfit"/>
            </a:endParaRPr>
          </a:p>
        </p:txBody>
      </p:sp>
      <p:sp>
        <p:nvSpPr>
          <p:cNvPr id="744" name="Google Shape;744;g3395dfe967f_0_792"/>
          <p:cNvSpPr/>
          <p:nvPr/>
        </p:nvSpPr>
        <p:spPr>
          <a:xfrm>
            <a:off x="5499600" y="34543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745" name="Google Shape;745;g3395dfe967f_0_792"/>
          <p:cNvSpPr/>
          <p:nvPr/>
        </p:nvSpPr>
        <p:spPr>
          <a:xfrm>
            <a:off x="5013300" y="3454325"/>
            <a:ext cx="486300" cy="701100"/>
          </a:xfrm>
          <a:prstGeom prst="rect">
            <a:avLst/>
          </a:prstGeom>
          <a:solidFill>
            <a:srgbClr val="EA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46" name="Google Shape;746;g3395dfe967f_0_792"/>
          <p:cNvCxnSpPr>
            <a:stCxn id="745" idx="2"/>
          </p:cNvCxnSpPr>
          <p:nvPr/>
        </p:nvCxnSpPr>
        <p:spPr>
          <a:xfrm flipH="1">
            <a:off x="4956150" y="4155425"/>
            <a:ext cx="300300" cy="520200"/>
          </a:xfrm>
          <a:prstGeom prst="straightConnector1">
            <a:avLst/>
          </a:prstGeom>
          <a:noFill/>
          <a:ln cap="flat" cmpd="sng" w="9525">
            <a:solidFill>
              <a:srgbClr val="595959"/>
            </a:solidFill>
            <a:prstDash val="solid"/>
            <a:round/>
            <a:headEnd len="med" w="med" type="none"/>
            <a:tailEnd len="med" w="med" type="none"/>
          </a:ln>
        </p:spPr>
      </p:cxnSp>
      <p:sp>
        <p:nvSpPr>
          <p:cNvPr id="747" name="Google Shape;747;g3395dfe967f_0_792"/>
          <p:cNvSpPr txBox="1"/>
          <p:nvPr/>
        </p:nvSpPr>
        <p:spPr>
          <a:xfrm>
            <a:off x="1659900" y="4426900"/>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003C3B"/>
                </a:solidFill>
                <a:latin typeface="Outfit"/>
                <a:ea typeface="Outfit"/>
                <a:cs typeface="Outfit"/>
                <a:sym typeface="Outfit"/>
              </a:rPr>
              <a:t>Split validation from train data </a:t>
            </a:r>
            <a:endParaRPr>
              <a:solidFill>
                <a:srgbClr val="003C3B"/>
              </a:solidFill>
              <a:latin typeface="Outfit"/>
              <a:ea typeface="Outfit"/>
              <a:cs typeface="Outfit"/>
              <a:sym typeface="Outfit"/>
            </a:endParaRPr>
          </a:p>
        </p:txBody>
      </p:sp>
      <p:sp>
        <p:nvSpPr>
          <p:cNvPr id="748" name="Google Shape;748;g3395dfe967f_0_792"/>
          <p:cNvSpPr txBox="1"/>
          <p:nvPr/>
        </p:nvSpPr>
        <p:spPr>
          <a:xfrm>
            <a:off x="6922475" y="2104175"/>
            <a:ext cx="21723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003C3B"/>
                </a:solidFill>
                <a:latin typeface="Outfit"/>
                <a:ea typeface="Outfit"/>
                <a:cs typeface="Outfit"/>
                <a:sym typeface="Outfit"/>
              </a:rPr>
              <a:t>This is a good way of preventing overfitting.</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1200"/>
              </a:spcAft>
              <a:buNone/>
            </a:pPr>
            <a:r>
              <a:rPr lang="en-GB" sz="1800">
                <a:solidFill>
                  <a:srgbClr val="003C3B"/>
                </a:solidFill>
                <a:latin typeface="Outfit"/>
                <a:ea typeface="Outfit"/>
                <a:cs typeface="Outfit"/>
                <a:sym typeface="Outfit"/>
              </a:rPr>
              <a:t>Introduces a problem: reduces the size of our train set.</a:t>
            </a:r>
            <a:endParaRPr>
              <a:solidFill>
                <a:srgbClr val="003C3B"/>
              </a:solidFill>
              <a:latin typeface="Outfit"/>
              <a:ea typeface="Outfit"/>
              <a:cs typeface="Outfit"/>
              <a:sym typeface="Outfi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3395dfe967f_0_806"/>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Better evaluation: validation holdout</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754" name="Google Shape;754;g3395dfe967f_0_806"/>
          <p:cNvSpPr txBox="1"/>
          <p:nvPr>
            <p:ph idx="1" type="body"/>
          </p:nvPr>
        </p:nvSpPr>
        <p:spPr>
          <a:xfrm>
            <a:off x="424550" y="1187525"/>
            <a:ext cx="84189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800">
                <a:solidFill>
                  <a:srgbClr val="003C3B"/>
                </a:solidFill>
              </a:rPr>
              <a:t>We can do this k times: k-fold cross validation. Allows us to still use this validation data in training.</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sp>
        <p:nvSpPr>
          <p:cNvPr id="755" name="Google Shape;755;g3395dfe967f_0_806"/>
          <p:cNvSpPr/>
          <p:nvPr/>
        </p:nvSpPr>
        <p:spPr>
          <a:xfrm>
            <a:off x="2841000" y="1854125"/>
            <a:ext cx="26586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data</a:t>
            </a:r>
            <a:endParaRPr>
              <a:latin typeface="Outfit"/>
              <a:ea typeface="Outfit"/>
              <a:cs typeface="Outfit"/>
              <a:sym typeface="Outfit"/>
            </a:endParaRPr>
          </a:p>
        </p:txBody>
      </p:sp>
      <p:sp>
        <p:nvSpPr>
          <p:cNvPr id="756" name="Google Shape;756;g3395dfe967f_0_806"/>
          <p:cNvSpPr/>
          <p:nvPr/>
        </p:nvSpPr>
        <p:spPr>
          <a:xfrm>
            <a:off x="5499600" y="18541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757" name="Google Shape;757;g3395dfe967f_0_806"/>
          <p:cNvSpPr txBox="1"/>
          <p:nvPr/>
        </p:nvSpPr>
        <p:spPr>
          <a:xfrm>
            <a:off x="2841000" y="2570025"/>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latin typeface="Outfit"/>
                <a:ea typeface="Outfit"/>
                <a:cs typeface="Outfit"/>
                <a:sym typeface="Outfit"/>
              </a:rPr>
              <a:t>Commonly 	80%		20%</a:t>
            </a:r>
            <a:endParaRPr>
              <a:latin typeface="Outfit"/>
              <a:ea typeface="Outfit"/>
              <a:cs typeface="Outfit"/>
              <a:sym typeface="Outfit"/>
            </a:endParaRPr>
          </a:p>
        </p:txBody>
      </p:sp>
      <p:sp>
        <p:nvSpPr>
          <p:cNvPr id="758" name="Google Shape;758;g3395dfe967f_0_806"/>
          <p:cNvSpPr/>
          <p:nvPr/>
        </p:nvSpPr>
        <p:spPr>
          <a:xfrm>
            <a:off x="3327300" y="3454325"/>
            <a:ext cx="21723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g3395dfe967f_0_806"/>
          <p:cNvSpPr/>
          <p:nvPr/>
        </p:nvSpPr>
        <p:spPr>
          <a:xfrm>
            <a:off x="5499600" y="34543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760" name="Google Shape;760;g3395dfe967f_0_806"/>
          <p:cNvSpPr/>
          <p:nvPr/>
        </p:nvSpPr>
        <p:spPr>
          <a:xfrm>
            <a:off x="2841000" y="3454325"/>
            <a:ext cx="486300" cy="701100"/>
          </a:xfrm>
          <a:prstGeom prst="rect">
            <a:avLst/>
          </a:prstGeom>
          <a:solidFill>
            <a:srgbClr val="EA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1" name="Google Shape;761;g3395dfe967f_0_806"/>
          <p:cNvSpPr txBox="1"/>
          <p:nvPr/>
        </p:nvSpPr>
        <p:spPr>
          <a:xfrm>
            <a:off x="2780850" y="4404850"/>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latin typeface="Outfit"/>
                <a:ea typeface="Outfit"/>
                <a:cs typeface="Outfit"/>
                <a:sym typeface="Outfit"/>
              </a:rPr>
              <a:t>k = 1</a:t>
            </a:r>
            <a:endParaRPr>
              <a:latin typeface="Outfit"/>
              <a:ea typeface="Outfit"/>
              <a:cs typeface="Outfit"/>
              <a:sym typeface="Outfit"/>
            </a:endParaRPr>
          </a:p>
        </p:txBody>
      </p:sp>
      <p:sp>
        <p:nvSpPr>
          <p:cNvPr id="762" name="Google Shape;762;g3395dfe967f_0_806"/>
          <p:cNvSpPr txBox="1"/>
          <p:nvPr/>
        </p:nvSpPr>
        <p:spPr>
          <a:xfrm>
            <a:off x="6922475" y="3031725"/>
            <a:ext cx="21723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003C3B"/>
                </a:solidFill>
                <a:latin typeface="Outfit"/>
                <a:ea typeface="Outfit"/>
                <a:cs typeface="Outfit"/>
                <a:sym typeface="Outfit"/>
              </a:rPr>
              <a:t>We assess the performance on each “fold”, helping to reduce change of overfitting</a:t>
            </a:r>
            <a:endParaRPr>
              <a:solidFill>
                <a:srgbClr val="003C3B"/>
              </a:solidFill>
              <a:latin typeface="Outfit"/>
              <a:ea typeface="Outfit"/>
              <a:cs typeface="Outfit"/>
              <a:sym typeface="Outfi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3395dfe967f_0_827"/>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Better evaluation: validation holdout</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768" name="Google Shape;768;g3395dfe967f_0_827"/>
          <p:cNvSpPr txBox="1"/>
          <p:nvPr>
            <p:ph idx="1" type="body"/>
          </p:nvPr>
        </p:nvSpPr>
        <p:spPr>
          <a:xfrm>
            <a:off x="424550" y="1187525"/>
            <a:ext cx="84189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800">
                <a:solidFill>
                  <a:srgbClr val="003C3B"/>
                </a:solidFill>
              </a:rPr>
              <a:t>We can do this k times: k-fold cross validation. Allows us to still use this validation data in training.</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sp>
        <p:nvSpPr>
          <p:cNvPr id="769" name="Google Shape;769;g3395dfe967f_0_827"/>
          <p:cNvSpPr/>
          <p:nvPr/>
        </p:nvSpPr>
        <p:spPr>
          <a:xfrm>
            <a:off x="2841000" y="1854125"/>
            <a:ext cx="26586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data</a:t>
            </a:r>
            <a:endParaRPr>
              <a:latin typeface="Outfit"/>
              <a:ea typeface="Outfit"/>
              <a:cs typeface="Outfit"/>
              <a:sym typeface="Outfit"/>
            </a:endParaRPr>
          </a:p>
        </p:txBody>
      </p:sp>
      <p:sp>
        <p:nvSpPr>
          <p:cNvPr id="770" name="Google Shape;770;g3395dfe967f_0_827"/>
          <p:cNvSpPr/>
          <p:nvPr/>
        </p:nvSpPr>
        <p:spPr>
          <a:xfrm>
            <a:off x="5499600" y="18541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771" name="Google Shape;771;g3395dfe967f_0_827"/>
          <p:cNvSpPr txBox="1"/>
          <p:nvPr/>
        </p:nvSpPr>
        <p:spPr>
          <a:xfrm>
            <a:off x="2841000" y="2570025"/>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latin typeface="Outfit"/>
                <a:ea typeface="Outfit"/>
                <a:cs typeface="Outfit"/>
                <a:sym typeface="Outfit"/>
              </a:rPr>
              <a:t>Commonly 	80%		20%</a:t>
            </a:r>
            <a:endParaRPr>
              <a:latin typeface="Outfit"/>
              <a:ea typeface="Outfit"/>
              <a:cs typeface="Outfit"/>
              <a:sym typeface="Outfit"/>
            </a:endParaRPr>
          </a:p>
        </p:txBody>
      </p:sp>
      <p:sp>
        <p:nvSpPr>
          <p:cNvPr id="772" name="Google Shape;772;g3395dfe967f_0_827"/>
          <p:cNvSpPr/>
          <p:nvPr/>
        </p:nvSpPr>
        <p:spPr>
          <a:xfrm>
            <a:off x="3327300" y="3454325"/>
            <a:ext cx="21723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3" name="Google Shape;773;g3395dfe967f_0_827"/>
          <p:cNvSpPr/>
          <p:nvPr/>
        </p:nvSpPr>
        <p:spPr>
          <a:xfrm>
            <a:off x="5499600" y="34543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774" name="Google Shape;774;g3395dfe967f_0_827"/>
          <p:cNvSpPr/>
          <p:nvPr/>
        </p:nvSpPr>
        <p:spPr>
          <a:xfrm>
            <a:off x="2841000" y="3454325"/>
            <a:ext cx="486300" cy="7011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5" name="Google Shape;775;g3395dfe967f_0_827"/>
          <p:cNvSpPr txBox="1"/>
          <p:nvPr/>
        </p:nvSpPr>
        <p:spPr>
          <a:xfrm>
            <a:off x="2780850" y="4404850"/>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latin typeface="Outfit"/>
                <a:ea typeface="Outfit"/>
                <a:cs typeface="Outfit"/>
                <a:sym typeface="Outfit"/>
              </a:rPr>
              <a:t>k = 2</a:t>
            </a:r>
            <a:endParaRPr>
              <a:latin typeface="Outfit"/>
              <a:ea typeface="Outfit"/>
              <a:cs typeface="Outfit"/>
              <a:sym typeface="Outfit"/>
            </a:endParaRPr>
          </a:p>
        </p:txBody>
      </p:sp>
      <p:sp>
        <p:nvSpPr>
          <p:cNvPr id="776" name="Google Shape;776;g3395dfe967f_0_827"/>
          <p:cNvSpPr/>
          <p:nvPr/>
        </p:nvSpPr>
        <p:spPr>
          <a:xfrm>
            <a:off x="3327300" y="3454325"/>
            <a:ext cx="486300" cy="701100"/>
          </a:xfrm>
          <a:prstGeom prst="rect">
            <a:avLst/>
          </a:prstGeom>
          <a:solidFill>
            <a:srgbClr val="EA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 name="Google Shape;777;g3395dfe967f_0_827"/>
          <p:cNvSpPr txBox="1"/>
          <p:nvPr/>
        </p:nvSpPr>
        <p:spPr>
          <a:xfrm>
            <a:off x="6922475" y="3031725"/>
            <a:ext cx="21723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003C3B"/>
                </a:solidFill>
                <a:latin typeface="Outfit"/>
                <a:ea typeface="Outfit"/>
                <a:cs typeface="Outfit"/>
                <a:sym typeface="Outfit"/>
              </a:rPr>
              <a:t>We assess the performance on each “fold”, helping to reduce change of overfitting</a:t>
            </a:r>
            <a:endParaRPr>
              <a:solidFill>
                <a:srgbClr val="003C3B"/>
              </a:solidFill>
              <a:latin typeface="Outfit"/>
              <a:ea typeface="Outfit"/>
              <a:cs typeface="Outfit"/>
              <a:sym typeface="Outfi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3395dfe967f_0_842"/>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Better evaluation: validation holdout</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783" name="Google Shape;783;g3395dfe967f_0_842"/>
          <p:cNvSpPr txBox="1"/>
          <p:nvPr>
            <p:ph idx="1" type="body"/>
          </p:nvPr>
        </p:nvSpPr>
        <p:spPr>
          <a:xfrm>
            <a:off x="424550" y="1187525"/>
            <a:ext cx="84189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800">
                <a:solidFill>
                  <a:srgbClr val="003C3B"/>
                </a:solidFill>
              </a:rPr>
              <a:t>We can do this k times: k-fold cross validation. Allows us to still use this validation data in training.</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sp>
        <p:nvSpPr>
          <p:cNvPr id="784" name="Google Shape;784;g3395dfe967f_0_842"/>
          <p:cNvSpPr/>
          <p:nvPr/>
        </p:nvSpPr>
        <p:spPr>
          <a:xfrm>
            <a:off x="2841000" y="1854125"/>
            <a:ext cx="26586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data</a:t>
            </a:r>
            <a:endParaRPr>
              <a:latin typeface="Outfit"/>
              <a:ea typeface="Outfit"/>
              <a:cs typeface="Outfit"/>
              <a:sym typeface="Outfit"/>
            </a:endParaRPr>
          </a:p>
        </p:txBody>
      </p:sp>
      <p:sp>
        <p:nvSpPr>
          <p:cNvPr id="785" name="Google Shape;785;g3395dfe967f_0_842"/>
          <p:cNvSpPr/>
          <p:nvPr/>
        </p:nvSpPr>
        <p:spPr>
          <a:xfrm>
            <a:off x="5499600" y="18541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786" name="Google Shape;786;g3395dfe967f_0_842"/>
          <p:cNvSpPr txBox="1"/>
          <p:nvPr/>
        </p:nvSpPr>
        <p:spPr>
          <a:xfrm>
            <a:off x="2841000" y="2570025"/>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latin typeface="Outfit"/>
                <a:ea typeface="Outfit"/>
                <a:cs typeface="Outfit"/>
                <a:sym typeface="Outfit"/>
              </a:rPr>
              <a:t>Commonly 	80%		20%</a:t>
            </a:r>
            <a:endParaRPr>
              <a:latin typeface="Outfit"/>
              <a:ea typeface="Outfit"/>
              <a:cs typeface="Outfit"/>
              <a:sym typeface="Outfit"/>
            </a:endParaRPr>
          </a:p>
        </p:txBody>
      </p:sp>
      <p:sp>
        <p:nvSpPr>
          <p:cNvPr id="787" name="Google Shape;787;g3395dfe967f_0_842"/>
          <p:cNvSpPr/>
          <p:nvPr/>
        </p:nvSpPr>
        <p:spPr>
          <a:xfrm>
            <a:off x="2841000" y="3454325"/>
            <a:ext cx="26586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g3395dfe967f_0_842"/>
          <p:cNvSpPr/>
          <p:nvPr/>
        </p:nvSpPr>
        <p:spPr>
          <a:xfrm>
            <a:off x="5499600" y="34543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789" name="Google Shape;789;g3395dfe967f_0_842"/>
          <p:cNvSpPr txBox="1"/>
          <p:nvPr/>
        </p:nvSpPr>
        <p:spPr>
          <a:xfrm>
            <a:off x="2780850" y="4404850"/>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latin typeface="Outfit"/>
                <a:ea typeface="Outfit"/>
                <a:cs typeface="Outfit"/>
                <a:sym typeface="Outfit"/>
              </a:rPr>
              <a:t>k = 3</a:t>
            </a:r>
            <a:endParaRPr>
              <a:latin typeface="Outfit"/>
              <a:ea typeface="Outfit"/>
              <a:cs typeface="Outfit"/>
              <a:sym typeface="Outfit"/>
            </a:endParaRPr>
          </a:p>
        </p:txBody>
      </p:sp>
      <p:sp>
        <p:nvSpPr>
          <p:cNvPr id="790" name="Google Shape;790;g3395dfe967f_0_842"/>
          <p:cNvSpPr/>
          <p:nvPr/>
        </p:nvSpPr>
        <p:spPr>
          <a:xfrm>
            <a:off x="3802425" y="3454325"/>
            <a:ext cx="486300" cy="701100"/>
          </a:xfrm>
          <a:prstGeom prst="rect">
            <a:avLst/>
          </a:prstGeom>
          <a:solidFill>
            <a:srgbClr val="EA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1" name="Google Shape;791;g3395dfe967f_0_842"/>
          <p:cNvSpPr txBox="1"/>
          <p:nvPr/>
        </p:nvSpPr>
        <p:spPr>
          <a:xfrm>
            <a:off x="6922475" y="3031725"/>
            <a:ext cx="21723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003C3B"/>
                </a:solidFill>
                <a:latin typeface="Outfit"/>
                <a:ea typeface="Outfit"/>
                <a:cs typeface="Outfit"/>
                <a:sym typeface="Outfit"/>
              </a:rPr>
              <a:t>We assess the performance on each “fold”, helping to reduce change of overfitting</a:t>
            </a:r>
            <a:endParaRPr>
              <a:solidFill>
                <a:srgbClr val="003C3B"/>
              </a:solidFill>
              <a:latin typeface="Outfit"/>
              <a:ea typeface="Outfit"/>
              <a:cs typeface="Outfit"/>
              <a:sym typeface="Outfi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3395dfe967f_0_856"/>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502"/>
              <a:t>Better evaluation: validation holdout</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a:p>
            <a:pPr indent="0" lvl="0" marL="0" rtl="0" algn="l">
              <a:spcBef>
                <a:spcPts val="0"/>
              </a:spcBef>
              <a:spcAft>
                <a:spcPts val="0"/>
              </a:spcAft>
              <a:buNone/>
            </a:pPr>
            <a:r>
              <a:t/>
            </a:r>
            <a:endParaRPr sz="2502"/>
          </a:p>
        </p:txBody>
      </p:sp>
      <p:sp>
        <p:nvSpPr>
          <p:cNvPr id="797" name="Google Shape;797;g3395dfe967f_0_856"/>
          <p:cNvSpPr txBox="1"/>
          <p:nvPr>
            <p:ph idx="1" type="body"/>
          </p:nvPr>
        </p:nvSpPr>
        <p:spPr>
          <a:xfrm>
            <a:off x="424550" y="1187525"/>
            <a:ext cx="8418900" cy="357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GB" sz="1800">
                <a:solidFill>
                  <a:srgbClr val="003C3B"/>
                </a:solidFill>
              </a:rPr>
              <a:t>We can do this k times: k-fold cross validation. Allows us to still use this validation data in training.</a:t>
            </a:r>
            <a:endParaRPr sz="1800">
              <a:solidFill>
                <a:srgbClr val="003C3B"/>
              </a:solidFill>
            </a:endParaRPr>
          </a:p>
          <a:p>
            <a:pPr indent="0" lvl="0" marL="0" rtl="0" algn="l">
              <a:lnSpc>
                <a:spcPct val="115000"/>
              </a:lnSpc>
              <a:spcBef>
                <a:spcPts val="1200"/>
              </a:spcBef>
              <a:spcAft>
                <a:spcPts val="1200"/>
              </a:spcAft>
              <a:buNone/>
            </a:pPr>
            <a:r>
              <a:t/>
            </a:r>
            <a:endParaRPr sz="1800">
              <a:solidFill>
                <a:srgbClr val="003C3B"/>
              </a:solidFill>
            </a:endParaRPr>
          </a:p>
        </p:txBody>
      </p:sp>
      <p:sp>
        <p:nvSpPr>
          <p:cNvPr id="798" name="Google Shape;798;g3395dfe967f_0_856"/>
          <p:cNvSpPr/>
          <p:nvPr/>
        </p:nvSpPr>
        <p:spPr>
          <a:xfrm>
            <a:off x="2841000" y="1854125"/>
            <a:ext cx="26586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data</a:t>
            </a:r>
            <a:endParaRPr>
              <a:latin typeface="Outfit"/>
              <a:ea typeface="Outfit"/>
              <a:cs typeface="Outfit"/>
              <a:sym typeface="Outfit"/>
            </a:endParaRPr>
          </a:p>
        </p:txBody>
      </p:sp>
      <p:sp>
        <p:nvSpPr>
          <p:cNvPr id="799" name="Google Shape;799;g3395dfe967f_0_856"/>
          <p:cNvSpPr/>
          <p:nvPr/>
        </p:nvSpPr>
        <p:spPr>
          <a:xfrm>
            <a:off x="5499600" y="18541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800" name="Google Shape;800;g3395dfe967f_0_856"/>
          <p:cNvSpPr txBox="1"/>
          <p:nvPr/>
        </p:nvSpPr>
        <p:spPr>
          <a:xfrm>
            <a:off x="2841000" y="2570025"/>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latin typeface="Outfit"/>
                <a:ea typeface="Outfit"/>
                <a:cs typeface="Outfit"/>
                <a:sym typeface="Outfit"/>
              </a:rPr>
              <a:t>Commonly 	80%		20%</a:t>
            </a:r>
            <a:endParaRPr>
              <a:latin typeface="Outfit"/>
              <a:ea typeface="Outfit"/>
              <a:cs typeface="Outfit"/>
              <a:sym typeface="Outfit"/>
            </a:endParaRPr>
          </a:p>
        </p:txBody>
      </p:sp>
      <p:sp>
        <p:nvSpPr>
          <p:cNvPr id="801" name="Google Shape;801;g3395dfe967f_0_856"/>
          <p:cNvSpPr/>
          <p:nvPr/>
        </p:nvSpPr>
        <p:spPr>
          <a:xfrm>
            <a:off x="2841000" y="3454325"/>
            <a:ext cx="26586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g3395dfe967f_0_856"/>
          <p:cNvSpPr/>
          <p:nvPr/>
        </p:nvSpPr>
        <p:spPr>
          <a:xfrm>
            <a:off x="5499600" y="3454325"/>
            <a:ext cx="803400" cy="7011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Test data</a:t>
            </a:r>
            <a:endParaRPr>
              <a:latin typeface="Outfit"/>
              <a:ea typeface="Outfit"/>
              <a:cs typeface="Outfit"/>
              <a:sym typeface="Outfit"/>
            </a:endParaRPr>
          </a:p>
        </p:txBody>
      </p:sp>
      <p:sp>
        <p:nvSpPr>
          <p:cNvPr id="803" name="Google Shape;803;g3395dfe967f_0_856"/>
          <p:cNvSpPr txBox="1"/>
          <p:nvPr/>
        </p:nvSpPr>
        <p:spPr>
          <a:xfrm>
            <a:off x="2780850" y="4404850"/>
            <a:ext cx="346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595959"/>
                </a:solidFill>
                <a:latin typeface="Outfit"/>
                <a:ea typeface="Outfit"/>
                <a:cs typeface="Outfit"/>
                <a:sym typeface="Outfit"/>
              </a:rPr>
              <a:t>k = 4</a:t>
            </a:r>
            <a:endParaRPr>
              <a:latin typeface="Outfit"/>
              <a:ea typeface="Outfit"/>
              <a:cs typeface="Outfit"/>
              <a:sym typeface="Outfit"/>
            </a:endParaRPr>
          </a:p>
        </p:txBody>
      </p:sp>
      <p:sp>
        <p:nvSpPr>
          <p:cNvPr id="804" name="Google Shape;804;g3395dfe967f_0_856"/>
          <p:cNvSpPr/>
          <p:nvPr/>
        </p:nvSpPr>
        <p:spPr>
          <a:xfrm>
            <a:off x="4268700" y="3454325"/>
            <a:ext cx="486300" cy="701100"/>
          </a:xfrm>
          <a:prstGeom prst="rect">
            <a:avLst/>
          </a:prstGeom>
          <a:solidFill>
            <a:srgbClr val="EA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g3395dfe967f_0_856"/>
          <p:cNvSpPr txBox="1"/>
          <p:nvPr/>
        </p:nvSpPr>
        <p:spPr>
          <a:xfrm>
            <a:off x="6922475" y="3031725"/>
            <a:ext cx="21723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rgbClr val="003C3B"/>
                </a:solidFill>
                <a:latin typeface="Outfit"/>
                <a:ea typeface="Outfit"/>
                <a:cs typeface="Outfit"/>
                <a:sym typeface="Outfit"/>
              </a:rPr>
              <a:t>We assess the performance on each “fold”, helping to reduce change of overfitting</a:t>
            </a:r>
            <a:endParaRPr>
              <a:solidFill>
                <a:srgbClr val="003C3B"/>
              </a:solidFill>
              <a:latin typeface="Outfit"/>
              <a:ea typeface="Outfit"/>
              <a:cs typeface="Outfit"/>
              <a:sym typeface="Outfi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g339c3a437af_0_221"/>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Thank you!</a:t>
            </a:r>
            <a:endParaRPr/>
          </a:p>
        </p:txBody>
      </p:sp>
      <p:pic>
        <p:nvPicPr>
          <p:cNvPr descr="A qr code with black squares&#10;&#10;Description automatically generated" id="811" name="Google Shape;811;g339c3a437af_0_221"/>
          <p:cNvPicPr preferRelativeResize="0"/>
          <p:nvPr/>
        </p:nvPicPr>
        <p:blipFill>
          <a:blip r:embed="rId3">
            <a:alphaModFix/>
          </a:blip>
          <a:stretch>
            <a:fillRect/>
          </a:stretch>
        </p:blipFill>
        <p:spPr>
          <a:xfrm>
            <a:off x="3341288" y="1204950"/>
            <a:ext cx="2461425" cy="2461425"/>
          </a:xfrm>
          <a:prstGeom prst="rect">
            <a:avLst/>
          </a:prstGeom>
          <a:noFill/>
          <a:ln>
            <a:noFill/>
          </a:ln>
        </p:spPr>
      </p:pic>
      <p:sp>
        <p:nvSpPr>
          <p:cNvPr id="812" name="Google Shape;812;g339c3a437af_0_221"/>
          <p:cNvSpPr txBox="1"/>
          <p:nvPr/>
        </p:nvSpPr>
        <p:spPr>
          <a:xfrm>
            <a:off x="225331" y="2907406"/>
            <a:ext cx="1435800" cy="14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813" name="Google Shape;813;g339c3a437af_0_221"/>
          <p:cNvSpPr txBox="1"/>
          <p:nvPr/>
        </p:nvSpPr>
        <p:spPr>
          <a:xfrm>
            <a:off x="1308300" y="3962400"/>
            <a:ext cx="6527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003C3B"/>
                </a:solidFill>
                <a:latin typeface="Outfit"/>
                <a:ea typeface="Outfit"/>
                <a:cs typeface="Outfit"/>
                <a:sym typeface="Outfit"/>
              </a:rPr>
              <a:t>Post-workshop Anonymous Feedback Form 2024-25​</a:t>
            </a:r>
            <a:endParaRPr sz="1600">
              <a:solidFill>
                <a:srgbClr val="003C3B"/>
              </a:solidFill>
              <a:latin typeface="Outfit"/>
              <a:ea typeface="Outfit"/>
              <a:cs typeface="Outfit"/>
              <a:sym typeface="Outfit"/>
            </a:endParaRPr>
          </a:p>
          <a:p>
            <a:pPr indent="0" lvl="0" marL="0" rtl="0" algn="ctr">
              <a:spcBef>
                <a:spcPts val="0"/>
              </a:spcBef>
              <a:spcAft>
                <a:spcPts val="0"/>
              </a:spcAft>
              <a:buNone/>
            </a:pPr>
            <a:r>
              <a:rPr lang="en-GB" sz="1800" u="sng">
                <a:solidFill>
                  <a:srgbClr val="0563C1"/>
                </a:solidFill>
                <a:latin typeface="Outfit"/>
                <a:ea typeface="Outfit"/>
                <a:cs typeface="Outfit"/>
                <a:sym typeface="Outfit"/>
                <a:hlinkClick r:id="rId4">
                  <a:extLst>
                    <a:ext uri="{A12FA001-AC4F-418D-AE19-62706E023703}">
                      <ahyp:hlinkClr val="tx"/>
                    </a:ext>
                  </a:extLst>
                </a:hlinkClick>
              </a:rPr>
              <a:t>https://tinyurl.com/2d8fys7e</a:t>
            </a:r>
            <a:r>
              <a:rPr lang="en-GB" sz="1800">
                <a:solidFill>
                  <a:schemeClr val="dk1"/>
                </a:solidFill>
                <a:latin typeface="Outfit"/>
                <a:ea typeface="Outfit"/>
                <a:cs typeface="Outfit"/>
                <a:sym typeface="Outfit"/>
              </a:rPr>
              <a:t>​</a:t>
            </a:r>
            <a:endParaRPr sz="1600">
              <a:solidFill>
                <a:srgbClr val="003C3B"/>
              </a:solidFill>
              <a:latin typeface="Outfit"/>
              <a:ea typeface="Outfit"/>
              <a:cs typeface="Outfit"/>
              <a:sym typeface="Outfi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39c3a437af_0_17"/>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Programme Funding​</a:t>
            </a:r>
            <a:endParaRPr/>
          </a:p>
        </p:txBody>
      </p:sp>
      <p:sp>
        <p:nvSpPr>
          <p:cNvPr id="228" name="Google Shape;228;g339c3a437af_0_17"/>
          <p:cNvSpPr txBox="1"/>
          <p:nvPr>
            <p:ph idx="1" type="body"/>
          </p:nvPr>
        </p:nvSpPr>
        <p:spPr>
          <a:xfrm>
            <a:off x="424550" y="1509750"/>
            <a:ext cx="8235300" cy="32562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500">
                <a:solidFill>
                  <a:srgbClr val="003C3B"/>
                </a:solidFill>
              </a:rPr>
              <a:t>The CfRR training programme is supported by:​</a:t>
            </a:r>
            <a:endParaRPr sz="1500">
              <a:solidFill>
                <a:srgbClr val="003C3B"/>
              </a:solidFill>
            </a:endParaRPr>
          </a:p>
          <a:p>
            <a:pPr indent="0" lvl="0" marL="0" rtl="0" algn="l">
              <a:spcBef>
                <a:spcPts val="455"/>
              </a:spcBef>
              <a:spcAft>
                <a:spcPts val="0"/>
              </a:spcAft>
              <a:buNone/>
            </a:pPr>
            <a:r>
              <a:t/>
            </a:r>
            <a:endParaRPr sz="1500">
              <a:solidFill>
                <a:srgbClr val="003C3B"/>
              </a:solidFill>
            </a:endParaRPr>
          </a:p>
          <a:p>
            <a:pPr indent="-323850" lvl="0" marL="457200" rtl="0" algn="l">
              <a:lnSpc>
                <a:spcPct val="115000"/>
              </a:lnSpc>
              <a:spcBef>
                <a:spcPts val="455"/>
              </a:spcBef>
              <a:spcAft>
                <a:spcPts val="0"/>
              </a:spcAft>
              <a:buClr>
                <a:srgbClr val="003C3B"/>
              </a:buClr>
              <a:buSzPts val="1500"/>
              <a:buChar char="●"/>
            </a:pPr>
            <a:r>
              <a:rPr lang="en-GB" sz="1500">
                <a:solidFill>
                  <a:srgbClr val="003C3B"/>
                </a:solidFill>
              </a:rPr>
              <a:t>Research Software Analytics Group​</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Institute for Data Science and Artificial Intelligence (IDSAI)​</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University of Exeter Reproducibility Leadership Team​</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EPSRC Research Software Engineering Fellowship​</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Community of academics who volunteer their time to support delivery ​</a:t>
            </a:r>
            <a:endParaRPr sz="1500">
              <a:solidFill>
                <a:srgbClr val="003C3B"/>
              </a:solidFill>
            </a:endParaRPr>
          </a:p>
          <a:p>
            <a:pPr indent="0" lvl="0" marL="0" rtl="0" algn="l">
              <a:spcBef>
                <a:spcPts val="455"/>
              </a:spcBef>
              <a:spcAft>
                <a:spcPts val="0"/>
              </a:spcAft>
              <a:buNone/>
            </a:pPr>
            <a:r>
              <a:t/>
            </a:r>
            <a:endParaRPr sz="1500">
              <a:solidFill>
                <a:srgbClr val="003C3B"/>
              </a:solidFill>
            </a:endParaRPr>
          </a:p>
          <a:p>
            <a:pPr indent="0" lvl="0" marL="0" rtl="0" algn="l">
              <a:spcBef>
                <a:spcPts val="455"/>
              </a:spcBef>
              <a:spcAft>
                <a:spcPts val="0"/>
              </a:spcAft>
              <a:buNone/>
            </a:pPr>
            <a:r>
              <a:rPr lang="en-GB" sz="1500">
                <a:solidFill>
                  <a:srgbClr val="003C3B"/>
                </a:solidFill>
              </a:rPr>
              <a:t>To make the case for continued investment, please help us demonstrate the impact of these sessions by attending all courses you register for and providing feedback at the end of the course.</a:t>
            </a:r>
            <a:endParaRPr sz="1500">
              <a:solidFill>
                <a:srgbClr val="003C3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
          <p:cNvSpPr txBox="1"/>
          <p:nvPr>
            <p:ph type="title"/>
          </p:nvPr>
        </p:nvSpPr>
        <p:spPr>
          <a:xfrm>
            <a:off x="396400" y="2792875"/>
            <a:ext cx="4986000" cy="1259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Outfit"/>
              <a:buNone/>
            </a:pPr>
            <a:r>
              <a:rPr lang="en-GB"/>
              <a:t>Intro to Machine Learning</a:t>
            </a:r>
            <a:endParaRPr/>
          </a:p>
          <a:p>
            <a:pPr indent="0" lvl="0" marL="0" rtl="0" algn="l">
              <a:lnSpc>
                <a:spcPct val="90000"/>
              </a:lnSpc>
              <a:spcBef>
                <a:spcPts val="0"/>
              </a:spcBef>
              <a:spcAft>
                <a:spcPts val="0"/>
              </a:spcAft>
              <a:buClr>
                <a:schemeClr val="lt1"/>
              </a:buClr>
              <a:buSzPts val="3200"/>
              <a:buFont typeface="Outfit"/>
              <a:buNone/>
            </a:pPr>
            <a:br>
              <a:rPr lang="en-GB"/>
            </a:br>
            <a:r>
              <a:rPr lang="en-GB" sz="2475"/>
              <a:t>Part 2 - Model selection</a:t>
            </a:r>
            <a:endParaRPr sz="2475"/>
          </a:p>
          <a:p>
            <a:pPr indent="0" lvl="0" marL="0" rtl="0" algn="l">
              <a:lnSpc>
                <a:spcPct val="90000"/>
              </a:lnSpc>
              <a:spcBef>
                <a:spcPts val="0"/>
              </a:spcBef>
              <a:spcAft>
                <a:spcPts val="0"/>
              </a:spcAft>
              <a:buClr>
                <a:schemeClr val="lt1"/>
              </a:buClr>
              <a:buSzPts val="3200"/>
              <a:buFont typeface="Outfit"/>
              <a:buNone/>
            </a:pPr>
            <a:r>
              <a:rPr lang="en-GB" sz="2475"/>
              <a:t>and evaluation</a:t>
            </a:r>
            <a:endParaRPr sz="247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3C3B"/>
              </a:buClr>
              <a:buSzPts val="3000"/>
              <a:buFont typeface="Outfit"/>
              <a:buNone/>
            </a:pPr>
            <a:r>
              <a:rPr lang="en-GB"/>
              <a:t>Course contents</a:t>
            </a:r>
            <a:endParaRPr/>
          </a:p>
        </p:txBody>
      </p:sp>
      <p:sp>
        <p:nvSpPr>
          <p:cNvPr id="239" name="Google Shape;239;p2"/>
          <p:cNvSpPr txBox="1"/>
          <p:nvPr>
            <p:ph idx="1" type="body"/>
          </p:nvPr>
        </p:nvSpPr>
        <p:spPr>
          <a:xfrm>
            <a:off x="424547" y="1187520"/>
            <a:ext cx="8235197" cy="3578432"/>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455"/>
              <a:buNone/>
            </a:pPr>
            <a:r>
              <a:rPr lang="en-GB"/>
              <a:t>Session 1</a:t>
            </a:r>
            <a:endParaRPr/>
          </a:p>
          <a:p>
            <a:pPr indent="-320992" lvl="0" marL="457200" rtl="0" algn="l">
              <a:lnSpc>
                <a:spcPct val="115000"/>
              </a:lnSpc>
              <a:spcBef>
                <a:spcPts val="0"/>
              </a:spcBef>
              <a:spcAft>
                <a:spcPts val="0"/>
              </a:spcAft>
              <a:buSzPts val="1455"/>
              <a:buChar char="●"/>
            </a:pPr>
            <a:r>
              <a:rPr lang="en-GB"/>
              <a:t>Slides: what is machine learning?</a:t>
            </a:r>
            <a:endParaRPr/>
          </a:p>
          <a:p>
            <a:pPr indent="-320992" lvl="0" marL="457200" rtl="0" algn="l">
              <a:lnSpc>
                <a:spcPct val="115000"/>
              </a:lnSpc>
              <a:spcBef>
                <a:spcPts val="0"/>
              </a:spcBef>
              <a:spcAft>
                <a:spcPts val="0"/>
              </a:spcAft>
              <a:buSzPts val="1455"/>
              <a:buChar char="●"/>
            </a:pPr>
            <a:r>
              <a:rPr lang="en-GB"/>
              <a:t>Tutorial: linear regression</a:t>
            </a:r>
            <a:endParaRPr/>
          </a:p>
          <a:p>
            <a:pPr indent="-320992" lvl="0" marL="457200" rtl="0" algn="l">
              <a:lnSpc>
                <a:spcPct val="115000"/>
              </a:lnSpc>
              <a:spcBef>
                <a:spcPts val="0"/>
              </a:spcBef>
              <a:spcAft>
                <a:spcPts val="0"/>
              </a:spcAft>
              <a:buSzPts val="1455"/>
              <a:buChar char="●"/>
            </a:pPr>
            <a:r>
              <a:rPr b="1" lang="en-GB"/>
              <a:t>Slides: model selection and evaluation</a:t>
            </a:r>
            <a:endParaRPr b="1"/>
          </a:p>
          <a:p>
            <a:pPr indent="0" lvl="0" marL="0" rtl="0" algn="l">
              <a:lnSpc>
                <a:spcPct val="150000"/>
              </a:lnSpc>
              <a:spcBef>
                <a:spcPts val="1000"/>
              </a:spcBef>
              <a:spcAft>
                <a:spcPts val="0"/>
              </a:spcAft>
              <a:buSzPts val="1455"/>
              <a:buNone/>
            </a:pPr>
            <a:r>
              <a:rPr lang="en-GB"/>
              <a:t>Session 2</a:t>
            </a:r>
            <a:endParaRPr/>
          </a:p>
          <a:p>
            <a:pPr indent="-320992" lvl="0" marL="457200" rtl="0" algn="l">
              <a:lnSpc>
                <a:spcPct val="115000"/>
              </a:lnSpc>
              <a:spcBef>
                <a:spcPts val="0"/>
              </a:spcBef>
              <a:spcAft>
                <a:spcPts val="0"/>
              </a:spcAft>
              <a:buSzPts val="1455"/>
              <a:buChar char="●"/>
            </a:pPr>
            <a:r>
              <a:rPr lang="en-GB"/>
              <a:t>Tutorial: model selection and evaluation</a:t>
            </a:r>
            <a:endParaRPr/>
          </a:p>
          <a:p>
            <a:pPr indent="-320992" lvl="0" marL="457200" rtl="0" algn="l">
              <a:lnSpc>
                <a:spcPct val="115000"/>
              </a:lnSpc>
              <a:spcBef>
                <a:spcPts val="0"/>
              </a:spcBef>
              <a:spcAft>
                <a:spcPts val="0"/>
              </a:spcAft>
              <a:buSzPts val="1455"/>
              <a:buChar char="●"/>
            </a:pPr>
            <a:r>
              <a:rPr lang="en-GB"/>
              <a:t>Slides: the machine learning pipeline</a:t>
            </a:r>
            <a:endParaRPr/>
          </a:p>
          <a:p>
            <a:pPr indent="-320992" lvl="0" marL="457200" rtl="0" algn="l">
              <a:lnSpc>
                <a:spcPct val="115000"/>
              </a:lnSpc>
              <a:spcBef>
                <a:spcPts val="0"/>
              </a:spcBef>
              <a:spcAft>
                <a:spcPts val="0"/>
              </a:spcAft>
              <a:buSzPts val="1455"/>
              <a:buChar char="●"/>
            </a:pPr>
            <a:r>
              <a:rPr lang="en-GB"/>
              <a:t>Tutorial: machine learning pipeline task</a:t>
            </a:r>
            <a:endParaRPr/>
          </a:p>
          <a:p>
            <a:pPr indent="0" lvl="0" marL="0" rtl="0" algn="l">
              <a:lnSpc>
                <a:spcPct val="150000"/>
              </a:lnSpc>
              <a:spcBef>
                <a:spcPts val="1000"/>
              </a:spcBef>
              <a:spcAft>
                <a:spcPts val="0"/>
              </a:spcAft>
              <a:buSzPts val="1455"/>
              <a:buNone/>
            </a:pPr>
            <a:r>
              <a:rPr lang="en-GB"/>
              <a:t>Session 3</a:t>
            </a:r>
            <a:endParaRPr/>
          </a:p>
          <a:p>
            <a:pPr indent="-320992" lvl="0" marL="457200" rtl="0" algn="l">
              <a:lnSpc>
                <a:spcPct val="115000"/>
              </a:lnSpc>
              <a:spcBef>
                <a:spcPts val="0"/>
              </a:spcBef>
              <a:spcAft>
                <a:spcPts val="0"/>
              </a:spcAft>
              <a:buSzPts val="1455"/>
              <a:buChar char="●"/>
            </a:pPr>
            <a:r>
              <a:rPr lang="en-GB"/>
              <a:t>Continue with machine learning pipeline task</a:t>
            </a:r>
            <a:endParaRPr/>
          </a:p>
          <a:p>
            <a:pPr indent="-320992" lvl="0" marL="457200" rtl="0" algn="l">
              <a:lnSpc>
                <a:spcPct val="115000"/>
              </a:lnSpc>
              <a:spcBef>
                <a:spcPts val="0"/>
              </a:spcBef>
              <a:spcAft>
                <a:spcPts val="0"/>
              </a:spcAft>
              <a:buSzPts val="1455"/>
              <a:buChar char="●"/>
            </a:pPr>
            <a:r>
              <a:rPr lang="en-GB"/>
              <a:t>Tutorial: unsupervised learning</a:t>
            </a:r>
            <a:endParaRPr/>
          </a:p>
          <a:p>
            <a:pPr indent="0" lvl="0" marL="0" rtl="0" algn="l">
              <a:lnSpc>
                <a:spcPct val="90000"/>
              </a:lnSpc>
              <a:spcBef>
                <a:spcPts val="455"/>
              </a:spcBef>
              <a:spcAft>
                <a:spcPts val="0"/>
              </a:spcAft>
              <a:buSzPts val="1455"/>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395cce3112_0_206"/>
          <p:cNvSpPr txBox="1"/>
          <p:nvPr>
            <p:ph type="title"/>
          </p:nvPr>
        </p:nvSpPr>
        <p:spPr>
          <a:xfrm>
            <a:off x="390120" y="470470"/>
            <a:ext cx="6226800" cy="46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002"/>
              <a:buNone/>
            </a:pPr>
            <a:r>
              <a:rPr lang="en-GB" sz="2200"/>
              <a:t>How do we get the best possible model performance?</a:t>
            </a:r>
            <a:endParaRPr sz="2200"/>
          </a:p>
          <a:p>
            <a:pPr indent="0" lvl="0" marL="0" rtl="0" algn="l">
              <a:lnSpc>
                <a:spcPct val="90000"/>
              </a:lnSpc>
              <a:spcBef>
                <a:spcPts val="0"/>
              </a:spcBef>
              <a:spcAft>
                <a:spcPts val="0"/>
              </a:spcAft>
              <a:buSzPts val="3002"/>
              <a:buNone/>
            </a:pPr>
            <a:r>
              <a:t/>
            </a:r>
            <a:endParaRPr/>
          </a:p>
          <a:p>
            <a:pPr indent="0" lvl="0" marL="0" rtl="0" algn="l">
              <a:lnSpc>
                <a:spcPct val="90000"/>
              </a:lnSpc>
              <a:spcBef>
                <a:spcPts val="0"/>
              </a:spcBef>
              <a:spcAft>
                <a:spcPts val="0"/>
              </a:spcAft>
              <a:buSzPts val="3002"/>
              <a:buNone/>
            </a:pPr>
            <a:r>
              <a:t/>
            </a:r>
            <a:endParaRPr/>
          </a:p>
        </p:txBody>
      </p:sp>
      <p:sp>
        <p:nvSpPr>
          <p:cNvPr id="245" name="Google Shape;245;g3395cce3112_0_206"/>
          <p:cNvSpPr txBox="1"/>
          <p:nvPr>
            <p:ph idx="1" type="body"/>
          </p:nvPr>
        </p:nvSpPr>
        <p:spPr>
          <a:xfrm>
            <a:off x="424550" y="1871474"/>
            <a:ext cx="8235300" cy="2894400"/>
          </a:xfrm>
          <a:prstGeom prst="rect">
            <a:avLst/>
          </a:prstGeom>
          <a:noFill/>
          <a:ln>
            <a:noFill/>
          </a:ln>
        </p:spPr>
        <p:txBody>
          <a:bodyPr anchorCtr="0" anchor="t" bIns="45700" lIns="91425" spcFirstLastPara="1" rIns="91425" wrap="square" tIns="45700">
            <a:noAutofit/>
          </a:bodyPr>
          <a:lstStyle/>
          <a:p>
            <a:pPr indent="-333629" lvl="0" marL="457200" rtl="0" algn="l">
              <a:lnSpc>
                <a:spcPct val="150000"/>
              </a:lnSpc>
              <a:spcBef>
                <a:spcPts val="455"/>
              </a:spcBef>
              <a:spcAft>
                <a:spcPts val="0"/>
              </a:spcAft>
              <a:buSzPts val="1654"/>
              <a:buChar char="●"/>
            </a:pPr>
            <a:r>
              <a:rPr lang="en-GB" sz="1654"/>
              <a:t>Model training - what is happening?</a:t>
            </a:r>
            <a:endParaRPr sz="1654"/>
          </a:p>
          <a:p>
            <a:pPr indent="-333629" lvl="0" marL="457200" rtl="0" algn="l">
              <a:lnSpc>
                <a:spcPct val="150000"/>
              </a:lnSpc>
              <a:spcBef>
                <a:spcPts val="0"/>
              </a:spcBef>
              <a:spcAft>
                <a:spcPts val="0"/>
              </a:spcAft>
              <a:buSzPts val="1654"/>
              <a:buChar char="●"/>
            </a:pPr>
            <a:r>
              <a:rPr lang="en-GB" sz="1654"/>
              <a:t>Model selection - select appropriate model</a:t>
            </a:r>
            <a:endParaRPr sz="1654"/>
          </a:p>
          <a:p>
            <a:pPr indent="-333629" lvl="0" marL="457200" rtl="0" algn="l">
              <a:lnSpc>
                <a:spcPct val="150000"/>
              </a:lnSpc>
              <a:spcBef>
                <a:spcPts val="0"/>
              </a:spcBef>
              <a:spcAft>
                <a:spcPts val="0"/>
              </a:spcAft>
              <a:buSzPts val="1654"/>
              <a:buChar char="●"/>
            </a:pPr>
            <a:r>
              <a:rPr lang="en-GB" sz="1654"/>
              <a:t>Model validation - assess generalisability &amp; prevent overfitting</a:t>
            </a:r>
            <a:endParaRPr sz="1654"/>
          </a:p>
          <a:p>
            <a:pPr indent="-333629" lvl="0" marL="457200" rtl="0" algn="l">
              <a:lnSpc>
                <a:spcPct val="150000"/>
              </a:lnSpc>
              <a:spcBef>
                <a:spcPts val="0"/>
              </a:spcBef>
              <a:spcAft>
                <a:spcPts val="0"/>
              </a:spcAft>
              <a:buSzPts val="1654"/>
              <a:buChar char="●"/>
            </a:pPr>
            <a:r>
              <a:rPr lang="en-GB" sz="1654"/>
              <a:t>Model evaluation - assess model performance</a:t>
            </a:r>
            <a:endParaRPr sz="1654"/>
          </a:p>
          <a:p>
            <a:pPr indent="0" lvl="0" marL="0" rtl="0" algn="l">
              <a:lnSpc>
                <a:spcPct val="150000"/>
              </a:lnSpc>
              <a:spcBef>
                <a:spcPts val="455"/>
              </a:spcBef>
              <a:spcAft>
                <a:spcPts val="0"/>
              </a:spcAft>
              <a:buNone/>
            </a:pPr>
            <a:r>
              <a:t/>
            </a:r>
            <a:endParaRPr sz="1654"/>
          </a:p>
          <a:p>
            <a:pPr indent="0" lvl="0" marL="0" rtl="0" algn="l">
              <a:lnSpc>
                <a:spcPct val="150000"/>
              </a:lnSpc>
              <a:spcBef>
                <a:spcPts val="455"/>
              </a:spcBef>
              <a:spcAft>
                <a:spcPts val="0"/>
              </a:spcAft>
              <a:buNone/>
            </a:pPr>
            <a:r>
              <a:rPr lang="en-GB" sz="1654"/>
              <a:t>We are going to discuss these four things.</a:t>
            </a:r>
            <a:endParaRPr sz="1654"/>
          </a:p>
          <a:p>
            <a:pPr indent="0" lvl="0" marL="0" rtl="0" algn="l">
              <a:lnSpc>
                <a:spcPct val="150000"/>
              </a:lnSpc>
              <a:spcBef>
                <a:spcPts val="455"/>
              </a:spcBef>
              <a:spcAft>
                <a:spcPts val="0"/>
              </a:spcAft>
              <a:buSzPts val="1455"/>
              <a:buNone/>
            </a:pPr>
            <a:r>
              <a:t/>
            </a:r>
            <a:endParaRPr sz="1654"/>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3d81751192_0_5"/>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Training a model</a:t>
            </a:r>
            <a:endParaRPr/>
          </a:p>
          <a:p>
            <a:pPr indent="0" lvl="0" marL="0" rtl="0" algn="l">
              <a:spcBef>
                <a:spcPts val="0"/>
              </a:spcBef>
              <a:spcAft>
                <a:spcPts val="0"/>
              </a:spcAft>
              <a:buNone/>
            </a:pPr>
            <a:r>
              <a:t/>
            </a:r>
            <a:endParaRPr/>
          </a:p>
        </p:txBody>
      </p:sp>
      <p:sp>
        <p:nvSpPr>
          <p:cNvPr id="251" name="Google Shape;251;g33d81751192_0_5"/>
          <p:cNvSpPr txBox="1"/>
          <p:nvPr>
            <p:ph idx="1" type="body"/>
          </p:nvPr>
        </p:nvSpPr>
        <p:spPr>
          <a:xfrm>
            <a:off x="424550" y="1187525"/>
            <a:ext cx="3095400" cy="35784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654"/>
              <a:t>We call this process of learning from data “training”</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t/>
            </a:r>
            <a:endParaRPr/>
          </a:p>
        </p:txBody>
      </p:sp>
      <p:sp>
        <p:nvSpPr>
          <p:cNvPr id="252" name="Google Shape;252;g33d81751192_0_5"/>
          <p:cNvSpPr txBox="1"/>
          <p:nvPr/>
        </p:nvSpPr>
        <p:spPr>
          <a:xfrm>
            <a:off x="384050" y="4762500"/>
            <a:ext cx="8235300" cy="4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GB" sz="1100">
                <a:solidFill>
                  <a:srgbClr val="595959"/>
                </a:solidFill>
                <a:latin typeface="Outfit"/>
                <a:ea typeface="Outfit"/>
                <a:cs typeface="Outfit"/>
                <a:sym typeface="Outfit"/>
              </a:rPr>
              <a:t>Diagrams adapted from Hands On Machine Learning with scikit-learn, Keras and Tensorflow by Aurelien Geron</a:t>
            </a:r>
            <a:endParaRPr i="1" sz="1100">
              <a:solidFill>
                <a:srgbClr val="595959"/>
              </a:solidFill>
              <a:latin typeface="Outfit"/>
              <a:ea typeface="Outfit"/>
              <a:cs typeface="Outfit"/>
              <a:sym typeface="Outfit"/>
            </a:endParaRPr>
          </a:p>
        </p:txBody>
      </p:sp>
      <p:sp>
        <p:nvSpPr>
          <p:cNvPr id="253" name="Google Shape;253;g33d81751192_0_5"/>
          <p:cNvSpPr/>
          <p:nvPr/>
        </p:nvSpPr>
        <p:spPr>
          <a:xfrm>
            <a:off x="1666738" y="289145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Study the problem</a:t>
            </a:r>
            <a:endParaRPr>
              <a:latin typeface="Outfit"/>
              <a:ea typeface="Outfit"/>
              <a:cs typeface="Outfit"/>
              <a:sym typeface="Outfit"/>
            </a:endParaRPr>
          </a:p>
        </p:txBody>
      </p:sp>
      <p:sp>
        <p:nvSpPr>
          <p:cNvPr id="254" name="Google Shape;254;g33d81751192_0_5"/>
          <p:cNvSpPr/>
          <p:nvPr/>
        </p:nvSpPr>
        <p:spPr>
          <a:xfrm>
            <a:off x="3624463" y="2891450"/>
            <a:ext cx="1100800" cy="572700"/>
          </a:xfrm>
          <a:prstGeom prst="flowChartProcess">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ML algorithm</a:t>
            </a:r>
            <a:endParaRPr>
              <a:latin typeface="Outfit"/>
              <a:ea typeface="Outfit"/>
              <a:cs typeface="Outfit"/>
              <a:sym typeface="Outfit"/>
            </a:endParaRPr>
          </a:p>
        </p:txBody>
      </p:sp>
      <p:sp>
        <p:nvSpPr>
          <p:cNvPr id="255" name="Google Shape;255;g33d81751192_0_5"/>
          <p:cNvSpPr/>
          <p:nvPr/>
        </p:nvSpPr>
        <p:spPr>
          <a:xfrm>
            <a:off x="3624463" y="394480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Analyse errors</a:t>
            </a:r>
            <a:endParaRPr>
              <a:latin typeface="Outfit"/>
              <a:ea typeface="Outfit"/>
              <a:cs typeface="Outfit"/>
              <a:sym typeface="Outfit"/>
            </a:endParaRPr>
          </a:p>
        </p:txBody>
      </p:sp>
      <p:sp>
        <p:nvSpPr>
          <p:cNvPr id="256" name="Google Shape;256;g33d81751192_0_5"/>
          <p:cNvSpPr/>
          <p:nvPr/>
        </p:nvSpPr>
        <p:spPr>
          <a:xfrm>
            <a:off x="6002188" y="1273275"/>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Launch!</a:t>
            </a:r>
            <a:endParaRPr>
              <a:latin typeface="Outfit"/>
              <a:ea typeface="Outfit"/>
              <a:cs typeface="Outfit"/>
              <a:sym typeface="Outfit"/>
            </a:endParaRPr>
          </a:p>
        </p:txBody>
      </p:sp>
      <p:sp>
        <p:nvSpPr>
          <p:cNvPr id="257" name="Google Shape;257;g33d81751192_0_5"/>
          <p:cNvSpPr/>
          <p:nvPr/>
        </p:nvSpPr>
        <p:spPr>
          <a:xfrm>
            <a:off x="5627913" y="2825538"/>
            <a:ext cx="1849350" cy="704525"/>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a:t>
            </a:r>
            <a:endParaRPr>
              <a:latin typeface="Outfit"/>
              <a:ea typeface="Outfit"/>
              <a:cs typeface="Outfit"/>
              <a:sym typeface="Outfit"/>
            </a:endParaRPr>
          </a:p>
        </p:txBody>
      </p:sp>
      <p:cxnSp>
        <p:nvCxnSpPr>
          <p:cNvPr id="258" name="Google Shape;258;g33d81751192_0_5"/>
          <p:cNvCxnSpPr>
            <a:endCxn id="254" idx="1"/>
          </p:cNvCxnSpPr>
          <p:nvPr/>
        </p:nvCxnSpPr>
        <p:spPr>
          <a:xfrm>
            <a:off x="2770963" y="3170300"/>
            <a:ext cx="853500" cy="7500"/>
          </a:xfrm>
          <a:prstGeom prst="straightConnector1">
            <a:avLst/>
          </a:prstGeom>
          <a:noFill/>
          <a:ln cap="flat" cmpd="sng" w="9525">
            <a:solidFill>
              <a:srgbClr val="595959"/>
            </a:solidFill>
            <a:prstDash val="solid"/>
            <a:round/>
            <a:headEnd len="med" w="med" type="none"/>
            <a:tailEnd len="med" w="med" type="triangle"/>
          </a:ln>
        </p:spPr>
      </p:cxnSp>
      <p:cxnSp>
        <p:nvCxnSpPr>
          <p:cNvPr id="259" name="Google Shape;259;g33d81751192_0_5"/>
          <p:cNvCxnSpPr>
            <a:stCxn id="254" idx="3"/>
            <a:endCxn id="257" idx="1"/>
          </p:cNvCxnSpPr>
          <p:nvPr/>
        </p:nvCxnSpPr>
        <p:spPr>
          <a:xfrm>
            <a:off x="4725263" y="3177800"/>
            <a:ext cx="902700" cy="0"/>
          </a:xfrm>
          <a:prstGeom prst="straightConnector1">
            <a:avLst/>
          </a:prstGeom>
          <a:noFill/>
          <a:ln cap="flat" cmpd="sng" w="9525">
            <a:solidFill>
              <a:srgbClr val="595959"/>
            </a:solidFill>
            <a:prstDash val="solid"/>
            <a:round/>
            <a:headEnd len="med" w="med" type="none"/>
            <a:tailEnd len="med" w="med" type="triangle"/>
          </a:ln>
        </p:spPr>
      </p:cxnSp>
      <p:cxnSp>
        <p:nvCxnSpPr>
          <p:cNvPr id="260" name="Google Shape;260;g33d81751192_0_5"/>
          <p:cNvCxnSpPr>
            <a:stCxn id="257" idx="0"/>
            <a:endCxn id="256" idx="2"/>
          </p:cNvCxnSpPr>
          <p:nvPr/>
        </p:nvCxnSpPr>
        <p:spPr>
          <a:xfrm rot="10800000">
            <a:off x="6552588" y="1846038"/>
            <a:ext cx="0" cy="979500"/>
          </a:xfrm>
          <a:prstGeom prst="straightConnector1">
            <a:avLst/>
          </a:prstGeom>
          <a:noFill/>
          <a:ln cap="flat" cmpd="sng" w="9525">
            <a:solidFill>
              <a:srgbClr val="595959"/>
            </a:solidFill>
            <a:prstDash val="solid"/>
            <a:round/>
            <a:headEnd len="med" w="med" type="none"/>
            <a:tailEnd len="med" w="med" type="triangle"/>
          </a:ln>
        </p:spPr>
      </p:cxnSp>
      <p:cxnSp>
        <p:nvCxnSpPr>
          <p:cNvPr id="261" name="Google Shape;261;g33d81751192_0_5"/>
          <p:cNvCxnSpPr>
            <a:stCxn id="257" idx="2"/>
            <a:endCxn id="255" idx="3"/>
          </p:cNvCxnSpPr>
          <p:nvPr/>
        </p:nvCxnSpPr>
        <p:spPr>
          <a:xfrm rot="5400000">
            <a:off x="5288388" y="2966963"/>
            <a:ext cx="701100" cy="1827300"/>
          </a:xfrm>
          <a:prstGeom prst="bentConnector2">
            <a:avLst/>
          </a:prstGeom>
          <a:noFill/>
          <a:ln cap="flat" cmpd="sng" w="9525">
            <a:solidFill>
              <a:srgbClr val="595959"/>
            </a:solidFill>
            <a:prstDash val="solid"/>
            <a:round/>
            <a:headEnd len="med" w="med" type="none"/>
            <a:tailEnd len="med" w="med" type="triangle"/>
          </a:ln>
        </p:spPr>
      </p:cxnSp>
      <p:cxnSp>
        <p:nvCxnSpPr>
          <p:cNvPr id="262" name="Google Shape;262;g33d81751192_0_5"/>
          <p:cNvCxnSpPr>
            <a:stCxn id="255" idx="1"/>
            <a:endCxn id="253" idx="2"/>
          </p:cNvCxnSpPr>
          <p:nvPr/>
        </p:nvCxnSpPr>
        <p:spPr>
          <a:xfrm rot="10800000">
            <a:off x="2217163" y="3464050"/>
            <a:ext cx="1407300" cy="767100"/>
          </a:xfrm>
          <a:prstGeom prst="bentConnector2">
            <a:avLst/>
          </a:prstGeom>
          <a:noFill/>
          <a:ln cap="flat" cmpd="sng" w="9525">
            <a:solidFill>
              <a:srgbClr val="595959"/>
            </a:solidFill>
            <a:prstDash val="solid"/>
            <a:round/>
            <a:headEnd len="med" w="med" type="none"/>
            <a:tailEnd len="med" w="med" type="triangle"/>
          </a:ln>
        </p:spPr>
      </p:cxnSp>
      <p:sp>
        <p:nvSpPr>
          <p:cNvPr id="263" name="Google Shape;263;g33d81751192_0_5"/>
          <p:cNvSpPr/>
          <p:nvPr/>
        </p:nvSpPr>
        <p:spPr>
          <a:xfrm>
            <a:off x="6693600" y="2132563"/>
            <a:ext cx="585900" cy="5859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g33d81751192_0_5"/>
          <p:cNvSpPr/>
          <p:nvPr/>
        </p:nvSpPr>
        <p:spPr>
          <a:xfrm>
            <a:off x="6771875" y="3554640"/>
            <a:ext cx="585900" cy="5859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g33d81751192_0_5"/>
          <p:cNvSpPr/>
          <p:nvPr/>
        </p:nvSpPr>
        <p:spPr>
          <a:xfrm>
            <a:off x="3624475" y="1305775"/>
            <a:ext cx="1100800"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Data</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cxnSp>
        <p:nvCxnSpPr>
          <p:cNvPr id="266" name="Google Shape;266;g33d81751192_0_5"/>
          <p:cNvCxnSpPr>
            <a:stCxn id="265" idx="4"/>
            <a:endCxn id="254" idx="0"/>
          </p:cNvCxnSpPr>
          <p:nvPr/>
        </p:nvCxnSpPr>
        <p:spPr>
          <a:xfrm>
            <a:off x="4174875" y="1855675"/>
            <a:ext cx="0" cy="10359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3d81751192_0_26"/>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Training a model</a:t>
            </a:r>
            <a:endParaRPr/>
          </a:p>
          <a:p>
            <a:pPr indent="0" lvl="0" marL="0" rtl="0" algn="l">
              <a:spcBef>
                <a:spcPts val="0"/>
              </a:spcBef>
              <a:spcAft>
                <a:spcPts val="0"/>
              </a:spcAft>
              <a:buNone/>
            </a:pPr>
            <a:r>
              <a:t/>
            </a:r>
            <a:endParaRPr/>
          </a:p>
        </p:txBody>
      </p:sp>
      <p:sp>
        <p:nvSpPr>
          <p:cNvPr id="272" name="Google Shape;272;g33d81751192_0_26"/>
          <p:cNvSpPr/>
          <p:nvPr/>
        </p:nvSpPr>
        <p:spPr>
          <a:xfrm>
            <a:off x="1666738" y="2891450"/>
            <a:ext cx="1100800" cy="572700"/>
          </a:xfrm>
          <a:prstGeom prst="flowChartProcess">
            <a:avLst/>
          </a:prstGeom>
          <a:solidFill>
            <a:srgbClr val="F5F5F5"/>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EEEEE"/>
                </a:solidFill>
                <a:latin typeface="Outfit"/>
                <a:ea typeface="Outfit"/>
                <a:cs typeface="Outfit"/>
                <a:sym typeface="Outfit"/>
              </a:rPr>
              <a:t>Study the problem</a:t>
            </a:r>
            <a:endParaRPr>
              <a:solidFill>
                <a:srgbClr val="EEEEEE"/>
              </a:solidFill>
              <a:latin typeface="Outfit"/>
              <a:ea typeface="Outfit"/>
              <a:cs typeface="Outfit"/>
              <a:sym typeface="Outfit"/>
            </a:endParaRPr>
          </a:p>
        </p:txBody>
      </p:sp>
      <p:sp>
        <p:nvSpPr>
          <p:cNvPr id="273" name="Google Shape;273;g33d81751192_0_26"/>
          <p:cNvSpPr/>
          <p:nvPr/>
        </p:nvSpPr>
        <p:spPr>
          <a:xfrm>
            <a:off x="3624463" y="2891450"/>
            <a:ext cx="1100800" cy="572700"/>
          </a:xfrm>
          <a:prstGeom prst="flowChartProcess">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ML algorithm</a:t>
            </a:r>
            <a:endParaRPr>
              <a:latin typeface="Outfit"/>
              <a:ea typeface="Outfit"/>
              <a:cs typeface="Outfit"/>
              <a:sym typeface="Outfit"/>
            </a:endParaRPr>
          </a:p>
        </p:txBody>
      </p:sp>
      <p:sp>
        <p:nvSpPr>
          <p:cNvPr id="274" name="Google Shape;274;g33d81751192_0_26"/>
          <p:cNvSpPr/>
          <p:nvPr/>
        </p:nvSpPr>
        <p:spPr>
          <a:xfrm>
            <a:off x="3624463" y="3944800"/>
            <a:ext cx="1100800" cy="572700"/>
          </a:xfrm>
          <a:prstGeom prst="flowChartProcess">
            <a:avLst/>
          </a:prstGeom>
          <a:solidFill>
            <a:srgbClr val="F5F5F5"/>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EEEEE"/>
                </a:solidFill>
                <a:latin typeface="Outfit"/>
                <a:ea typeface="Outfit"/>
                <a:cs typeface="Outfit"/>
                <a:sym typeface="Outfit"/>
              </a:rPr>
              <a:t>Analyse errors</a:t>
            </a:r>
            <a:endParaRPr>
              <a:solidFill>
                <a:srgbClr val="EEEEEE"/>
              </a:solidFill>
              <a:latin typeface="Outfit"/>
              <a:ea typeface="Outfit"/>
              <a:cs typeface="Outfit"/>
              <a:sym typeface="Outfit"/>
            </a:endParaRPr>
          </a:p>
        </p:txBody>
      </p:sp>
      <p:sp>
        <p:nvSpPr>
          <p:cNvPr id="275" name="Google Shape;275;g33d81751192_0_26"/>
          <p:cNvSpPr/>
          <p:nvPr/>
        </p:nvSpPr>
        <p:spPr>
          <a:xfrm>
            <a:off x="6002188" y="1273275"/>
            <a:ext cx="1100800" cy="572700"/>
          </a:xfrm>
          <a:prstGeom prst="flowChartProcess">
            <a:avLst/>
          </a:prstGeom>
          <a:solidFill>
            <a:srgbClr val="F5F5F5"/>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EEEEE"/>
                </a:solidFill>
                <a:latin typeface="Outfit"/>
                <a:ea typeface="Outfit"/>
                <a:cs typeface="Outfit"/>
                <a:sym typeface="Outfit"/>
              </a:rPr>
              <a:t>Launch!</a:t>
            </a:r>
            <a:endParaRPr>
              <a:solidFill>
                <a:srgbClr val="EEEEEE"/>
              </a:solidFill>
              <a:latin typeface="Outfit"/>
              <a:ea typeface="Outfit"/>
              <a:cs typeface="Outfit"/>
              <a:sym typeface="Outfit"/>
            </a:endParaRPr>
          </a:p>
        </p:txBody>
      </p:sp>
      <p:sp>
        <p:nvSpPr>
          <p:cNvPr id="276" name="Google Shape;276;g33d81751192_0_26"/>
          <p:cNvSpPr/>
          <p:nvPr/>
        </p:nvSpPr>
        <p:spPr>
          <a:xfrm>
            <a:off x="5627913" y="2825538"/>
            <a:ext cx="1849350" cy="704525"/>
          </a:xfrm>
          <a:prstGeom prst="flowChartDecision">
            <a:avLst/>
          </a:prstGeom>
          <a:solidFill>
            <a:srgbClr val="F5F5F5"/>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EEEEEE"/>
                </a:solidFill>
                <a:latin typeface="Outfit"/>
                <a:ea typeface="Outfit"/>
                <a:cs typeface="Outfit"/>
                <a:sym typeface="Outfit"/>
              </a:rPr>
              <a:t>Evaluate</a:t>
            </a:r>
            <a:endParaRPr>
              <a:solidFill>
                <a:srgbClr val="EEEEEE"/>
              </a:solidFill>
              <a:latin typeface="Outfit"/>
              <a:ea typeface="Outfit"/>
              <a:cs typeface="Outfit"/>
              <a:sym typeface="Outfit"/>
            </a:endParaRPr>
          </a:p>
        </p:txBody>
      </p:sp>
      <p:cxnSp>
        <p:nvCxnSpPr>
          <p:cNvPr id="277" name="Google Shape;277;g33d81751192_0_26"/>
          <p:cNvCxnSpPr>
            <a:endCxn id="273" idx="1"/>
          </p:cNvCxnSpPr>
          <p:nvPr/>
        </p:nvCxnSpPr>
        <p:spPr>
          <a:xfrm>
            <a:off x="2770963" y="3170300"/>
            <a:ext cx="853500" cy="7500"/>
          </a:xfrm>
          <a:prstGeom prst="straightConnector1">
            <a:avLst/>
          </a:prstGeom>
          <a:noFill/>
          <a:ln cap="flat" cmpd="sng" w="9525">
            <a:solidFill>
              <a:srgbClr val="EEEEEE"/>
            </a:solidFill>
            <a:prstDash val="solid"/>
            <a:round/>
            <a:headEnd len="med" w="med" type="none"/>
            <a:tailEnd len="med" w="med" type="triangle"/>
          </a:ln>
        </p:spPr>
      </p:cxnSp>
      <p:cxnSp>
        <p:nvCxnSpPr>
          <p:cNvPr id="278" name="Google Shape;278;g33d81751192_0_26"/>
          <p:cNvCxnSpPr>
            <a:stCxn id="273" idx="3"/>
            <a:endCxn id="276" idx="1"/>
          </p:cNvCxnSpPr>
          <p:nvPr/>
        </p:nvCxnSpPr>
        <p:spPr>
          <a:xfrm>
            <a:off x="4725263" y="3177800"/>
            <a:ext cx="902700" cy="0"/>
          </a:xfrm>
          <a:prstGeom prst="straightConnector1">
            <a:avLst/>
          </a:prstGeom>
          <a:noFill/>
          <a:ln cap="flat" cmpd="sng" w="9525">
            <a:solidFill>
              <a:srgbClr val="EEEEEE"/>
            </a:solidFill>
            <a:prstDash val="solid"/>
            <a:round/>
            <a:headEnd len="med" w="med" type="none"/>
            <a:tailEnd len="med" w="med" type="triangle"/>
          </a:ln>
        </p:spPr>
      </p:cxnSp>
      <p:cxnSp>
        <p:nvCxnSpPr>
          <p:cNvPr id="279" name="Google Shape;279;g33d81751192_0_26"/>
          <p:cNvCxnSpPr>
            <a:stCxn id="276" idx="0"/>
            <a:endCxn id="275" idx="2"/>
          </p:cNvCxnSpPr>
          <p:nvPr/>
        </p:nvCxnSpPr>
        <p:spPr>
          <a:xfrm rot="10800000">
            <a:off x="6552588" y="1846038"/>
            <a:ext cx="0" cy="979500"/>
          </a:xfrm>
          <a:prstGeom prst="straightConnector1">
            <a:avLst/>
          </a:prstGeom>
          <a:noFill/>
          <a:ln cap="flat" cmpd="sng" w="9525">
            <a:solidFill>
              <a:srgbClr val="EEEEEE"/>
            </a:solidFill>
            <a:prstDash val="solid"/>
            <a:round/>
            <a:headEnd len="med" w="med" type="none"/>
            <a:tailEnd len="med" w="med" type="triangle"/>
          </a:ln>
        </p:spPr>
      </p:cxnSp>
      <p:cxnSp>
        <p:nvCxnSpPr>
          <p:cNvPr id="280" name="Google Shape;280;g33d81751192_0_26"/>
          <p:cNvCxnSpPr>
            <a:stCxn id="276" idx="2"/>
            <a:endCxn id="274" idx="3"/>
          </p:cNvCxnSpPr>
          <p:nvPr/>
        </p:nvCxnSpPr>
        <p:spPr>
          <a:xfrm rot="5400000">
            <a:off x="5288388" y="2966963"/>
            <a:ext cx="701100" cy="1827300"/>
          </a:xfrm>
          <a:prstGeom prst="bentConnector2">
            <a:avLst/>
          </a:prstGeom>
          <a:noFill/>
          <a:ln cap="flat" cmpd="sng" w="9525">
            <a:solidFill>
              <a:srgbClr val="EEEEEE"/>
            </a:solidFill>
            <a:prstDash val="solid"/>
            <a:round/>
            <a:headEnd len="med" w="med" type="none"/>
            <a:tailEnd len="med" w="med" type="triangle"/>
          </a:ln>
        </p:spPr>
      </p:cxnSp>
      <p:cxnSp>
        <p:nvCxnSpPr>
          <p:cNvPr id="281" name="Google Shape;281;g33d81751192_0_26"/>
          <p:cNvCxnSpPr>
            <a:stCxn id="274" idx="1"/>
            <a:endCxn id="272" idx="2"/>
          </p:cNvCxnSpPr>
          <p:nvPr/>
        </p:nvCxnSpPr>
        <p:spPr>
          <a:xfrm rot="10800000">
            <a:off x="2217163" y="3464050"/>
            <a:ext cx="1407300" cy="767100"/>
          </a:xfrm>
          <a:prstGeom prst="bentConnector2">
            <a:avLst/>
          </a:prstGeom>
          <a:noFill/>
          <a:ln cap="flat" cmpd="sng" w="9525">
            <a:solidFill>
              <a:srgbClr val="EEEEEE"/>
            </a:solidFill>
            <a:prstDash val="solid"/>
            <a:round/>
            <a:headEnd len="med" w="med" type="none"/>
            <a:tailEnd len="med" w="med" type="triangle"/>
          </a:ln>
        </p:spPr>
      </p:cxnSp>
      <p:sp>
        <p:nvSpPr>
          <p:cNvPr id="282" name="Google Shape;282;g33d81751192_0_26"/>
          <p:cNvSpPr/>
          <p:nvPr/>
        </p:nvSpPr>
        <p:spPr>
          <a:xfrm>
            <a:off x="6693600" y="2132563"/>
            <a:ext cx="585900" cy="585900"/>
          </a:xfrm>
          <a:prstGeom prst="smileyFace">
            <a:avLst>
              <a:gd fmla="val 4653" name="adj"/>
            </a:avLst>
          </a:prstGeom>
          <a:solidFill>
            <a:srgbClr val="F5F5F5"/>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EEEEE"/>
              </a:solidFill>
            </a:endParaRPr>
          </a:p>
        </p:txBody>
      </p:sp>
      <p:sp>
        <p:nvSpPr>
          <p:cNvPr id="283" name="Google Shape;283;g33d81751192_0_26"/>
          <p:cNvSpPr/>
          <p:nvPr/>
        </p:nvSpPr>
        <p:spPr>
          <a:xfrm>
            <a:off x="6771875" y="3554640"/>
            <a:ext cx="585900" cy="585900"/>
          </a:xfrm>
          <a:prstGeom prst="smileyFace">
            <a:avLst>
              <a:gd fmla="val -4653" name="adj"/>
            </a:avLst>
          </a:prstGeom>
          <a:solidFill>
            <a:srgbClr val="F5F5F5"/>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EEEEEE"/>
              </a:solidFill>
            </a:endParaRPr>
          </a:p>
        </p:txBody>
      </p:sp>
      <p:sp>
        <p:nvSpPr>
          <p:cNvPr id="284" name="Google Shape;284;g33d81751192_0_26"/>
          <p:cNvSpPr/>
          <p:nvPr/>
        </p:nvSpPr>
        <p:spPr>
          <a:xfrm>
            <a:off x="3624475" y="1305775"/>
            <a:ext cx="1100800" cy="549900"/>
          </a:xfrm>
          <a:prstGeom prst="flowChartInputOutput">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5F5F5"/>
              </a:solidFill>
              <a:latin typeface="Outfit"/>
              <a:ea typeface="Outfit"/>
              <a:cs typeface="Outfit"/>
              <a:sym typeface="Outfit"/>
            </a:endParaRPr>
          </a:p>
          <a:p>
            <a:pPr indent="0" lvl="0" marL="0" rtl="0" algn="ctr">
              <a:spcBef>
                <a:spcPts val="0"/>
              </a:spcBef>
              <a:spcAft>
                <a:spcPts val="0"/>
              </a:spcAft>
              <a:buNone/>
            </a:pPr>
            <a:r>
              <a:rPr lang="en-GB">
                <a:solidFill>
                  <a:srgbClr val="F5F5F5"/>
                </a:solidFill>
                <a:latin typeface="Outfit"/>
                <a:ea typeface="Outfit"/>
                <a:cs typeface="Outfit"/>
                <a:sym typeface="Outfit"/>
              </a:rPr>
              <a:t>Data</a:t>
            </a:r>
            <a:endParaRPr>
              <a:solidFill>
                <a:srgbClr val="F5F5F5"/>
              </a:solidFill>
              <a:latin typeface="Outfit"/>
              <a:ea typeface="Outfit"/>
              <a:cs typeface="Outfit"/>
              <a:sym typeface="Outfit"/>
            </a:endParaRPr>
          </a:p>
          <a:p>
            <a:pPr indent="0" lvl="0" marL="0" rtl="0" algn="l">
              <a:spcBef>
                <a:spcPts val="0"/>
              </a:spcBef>
              <a:spcAft>
                <a:spcPts val="0"/>
              </a:spcAft>
              <a:buNone/>
            </a:pPr>
            <a:r>
              <a:t/>
            </a:r>
            <a:endParaRPr>
              <a:solidFill>
                <a:srgbClr val="F5F5F5"/>
              </a:solidFill>
              <a:latin typeface="Outfit"/>
              <a:ea typeface="Outfit"/>
              <a:cs typeface="Outfit"/>
              <a:sym typeface="Outfit"/>
            </a:endParaRPr>
          </a:p>
        </p:txBody>
      </p:sp>
      <p:cxnSp>
        <p:nvCxnSpPr>
          <p:cNvPr id="285" name="Google Shape;285;g33d81751192_0_26"/>
          <p:cNvCxnSpPr>
            <a:stCxn id="284" idx="4"/>
            <a:endCxn id="273" idx="0"/>
          </p:cNvCxnSpPr>
          <p:nvPr/>
        </p:nvCxnSpPr>
        <p:spPr>
          <a:xfrm>
            <a:off x="4174875" y="1855675"/>
            <a:ext cx="0" cy="1035900"/>
          </a:xfrm>
          <a:prstGeom prst="straightConnector1">
            <a:avLst/>
          </a:prstGeom>
          <a:noFill/>
          <a:ln cap="flat" cmpd="sng" w="9525">
            <a:solidFill>
              <a:srgbClr val="EEEEEE"/>
            </a:solidFill>
            <a:prstDash val="solid"/>
            <a:round/>
            <a:headEnd len="med" w="med" type="none"/>
            <a:tailEnd len="med" w="med" type="triangle"/>
          </a:ln>
        </p:spPr>
      </p:cxnSp>
      <p:sp>
        <p:nvSpPr>
          <p:cNvPr id="286" name="Google Shape;286;g33d81751192_0_26"/>
          <p:cNvSpPr txBox="1"/>
          <p:nvPr/>
        </p:nvSpPr>
        <p:spPr>
          <a:xfrm>
            <a:off x="4748400" y="1855025"/>
            <a:ext cx="458400" cy="1431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455"/>
              </a:spcBef>
              <a:spcAft>
                <a:spcPts val="0"/>
              </a:spcAft>
              <a:buNone/>
            </a:pPr>
            <a:r>
              <a:rPr lang="en-GB" sz="9000">
                <a:solidFill>
                  <a:srgbClr val="003C3B"/>
                </a:solidFill>
                <a:latin typeface="Outfit"/>
                <a:ea typeface="Outfit"/>
                <a:cs typeface="Outfit"/>
                <a:sym typeface="Outfit"/>
              </a:rPr>
              <a:t>?</a:t>
            </a:r>
            <a:endParaRPr sz="9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33d81751192_0_66"/>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Training a model</a:t>
            </a:r>
            <a:endParaRPr/>
          </a:p>
          <a:p>
            <a:pPr indent="0" lvl="0" marL="0" rtl="0" algn="l">
              <a:spcBef>
                <a:spcPts val="0"/>
              </a:spcBef>
              <a:spcAft>
                <a:spcPts val="0"/>
              </a:spcAft>
              <a:buNone/>
            </a:pPr>
            <a:r>
              <a:t/>
            </a:r>
            <a:endParaRPr/>
          </a:p>
        </p:txBody>
      </p:sp>
      <p:sp>
        <p:nvSpPr>
          <p:cNvPr id="292" name="Google Shape;292;g33d81751192_0_66"/>
          <p:cNvSpPr/>
          <p:nvPr/>
        </p:nvSpPr>
        <p:spPr>
          <a:xfrm>
            <a:off x="511850" y="1869450"/>
            <a:ext cx="1100800"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Data</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sp>
        <p:nvSpPr>
          <p:cNvPr id="293" name="Google Shape;293;g33d81751192_0_66"/>
          <p:cNvSpPr/>
          <p:nvPr/>
        </p:nvSpPr>
        <p:spPr>
          <a:xfrm>
            <a:off x="511850" y="1139450"/>
            <a:ext cx="1214175"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Labels</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sp>
        <p:nvSpPr>
          <p:cNvPr id="294" name="Google Shape;294;g33d81751192_0_66"/>
          <p:cNvSpPr txBox="1"/>
          <p:nvPr/>
        </p:nvSpPr>
        <p:spPr>
          <a:xfrm>
            <a:off x="254750" y="3517050"/>
            <a:ext cx="142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Outfit"/>
                <a:ea typeface="Outfit"/>
                <a:cs typeface="Outfit"/>
                <a:sym typeface="Outfit"/>
              </a:rPr>
              <a:t>i.e. maybe a random guess</a:t>
            </a:r>
            <a:endParaRPr sz="1200"/>
          </a:p>
        </p:txBody>
      </p:sp>
      <p:sp>
        <p:nvSpPr>
          <p:cNvPr id="295" name="Google Shape;295;g33d81751192_0_66"/>
          <p:cNvSpPr/>
          <p:nvPr/>
        </p:nvSpPr>
        <p:spPr>
          <a:xfrm>
            <a:off x="2253450" y="2853475"/>
            <a:ext cx="1033800" cy="731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Create model</a:t>
            </a:r>
            <a:endParaRPr>
              <a:latin typeface="Outfit"/>
              <a:ea typeface="Outfit"/>
              <a:cs typeface="Outfit"/>
              <a:sym typeface="Outfit"/>
            </a:endParaRPr>
          </a:p>
        </p:txBody>
      </p:sp>
      <p:sp>
        <p:nvSpPr>
          <p:cNvPr id="296" name="Google Shape;296;g33d81751192_0_66"/>
          <p:cNvSpPr/>
          <p:nvPr/>
        </p:nvSpPr>
        <p:spPr>
          <a:xfrm>
            <a:off x="5395300" y="2825275"/>
            <a:ext cx="1518450" cy="787800"/>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Outfit"/>
                <a:ea typeface="Outfit"/>
                <a:cs typeface="Outfit"/>
                <a:sym typeface="Outfit"/>
              </a:rPr>
              <a:t>Calculate loss</a:t>
            </a:r>
            <a:endParaRPr sz="1000">
              <a:latin typeface="Outfit"/>
              <a:ea typeface="Outfit"/>
              <a:cs typeface="Outfit"/>
              <a:sym typeface="Outfit"/>
            </a:endParaRPr>
          </a:p>
        </p:txBody>
      </p:sp>
      <p:sp>
        <p:nvSpPr>
          <p:cNvPr id="297" name="Google Shape;297;g33d81751192_0_66"/>
          <p:cNvSpPr/>
          <p:nvPr/>
        </p:nvSpPr>
        <p:spPr>
          <a:xfrm>
            <a:off x="351825" y="2944225"/>
            <a:ext cx="1420850"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Initial model parameters</a:t>
            </a:r>
            <a:endParaRPr sz="1000">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sp>
        <p:nvSpPr>
          <p:cNvPr id="298" name="Google Shape;298;g33d81751192_0_66"/>
          <p:cNvSpPr/>
          <p:nvPr/>
        </p:nvSpPr>
        <p:spPr>
          <a:xfrm>
            <a:off x="3824375" y="2853475"/>
            <a:ext cx="1100700" cy="731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Make predictions</a:t>
            </a:r>
            <a:endParaRPr>
              <a:latin typeface="Outfit"/>
              <a:ea typeface="Outfit"/>
              <a:cs typeface="Outfit"/>
              <a:sym typeface="Outfit"/>
            </a:endParaRPr>
          </a:p>
        </p:txBody>
      </p:sp>
      <p:sp>
        <p:nvSpPr>
          <p:cNvPr id="299" name="Google Shape;299;g33d81751192_0_66"/>
          <p:cNvSpPr/>
          <p:nvPr/>
        </p:nvSpPr>
        <p:spPr>
          <a:xfrm>
            <a:off x="3824375" y="4369025"/>
            <a:ext cx="1100700" cy="549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Adjust model</a:t>
            </a:r>
            <a:endParaRPr>
              <a:latin typeface="Outfit"/>
              <a:ea typeface="Outfit"/>
              <a:cs typeface="Outfit"/>
              <a:sym typeface="Outfit"/>
            </a:endParaRPr>
          </a:p>
        </p:txBody>
      </p:sp>
      <p:sp>
        <p:nvSpPr>
          <p:cNvPr id="300" name="Google Shape;300;g33d81751192_0_66"/>
          <p:cNvSpPr/>
          <p:nvPr/>
        </p:nvSpPr>
        <p:spPr>
          <a:xfrm>
            <a:off x="7739100" y="2853475"/>
            <a:ext cx="1100700" cy="731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Finish training!</a:t>
            </a:r>
            <a:endParaRPr>
              <a:latin typeface="Outfit"/>
              <a:ea typeface="Outfit"/>
              <a:cs typeface="Outfit"/>
              <a:sym typeface="Outfit"/>
            </a:endParaRPr>
          </a:p>
        </p:txBody>
      </p:sp>
      <p:cxnSp>
        <p:nvCxnSpPr>
          <p:cNvPr id="301" name="Google Shape;301;g33d81751192_0_66"/>
          <p:cNvCxnSpPr>
            <a:stCxn id="297" idx="5"/>
            <a:endCxn id="295" idx="1"/>
          </p:cNvCxnSpPr>
          <p:nvPr/>
        </p:nvCxnSpPr>
        <p:spPr>
          <a:xfrm>
            <a:off x="1630590" y="3219175"/>
            <a:ext cx="622800" cy="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g33d81751192_0_66"/>
          <p:cNvCxnSpPr>
            <a:stCxn id="295" idx="3"/>
            <a:endCxn id="298" idx="1"/>
          </p:cNvCxnSpPr>
          <p:nvPr/>
        </p:nvCxnSpPr>
        <p:spPr>
          <a:xfrm>
            <a:off x="3287250" y="3219175"/>
            <a:ext cx="537000" cy="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g33d81751192_0_66"/>
          <p:cNvCxnSpPr>
            <a:stCxn id="298" idx="3"/>
            <a:endCxn id="296" idx="1"/>
          </p:cNvCxnSpPr>
          <p:nvPr/>
        </p:nvCxnSpPr>
        <p:spPr>
          <a:xfrm>
            <a:off x="4925075" y="3219175"/>
            <a:ext cx="470100" cy="0"/>
          </a:xfrm>
          <a:prstGeom prst="straightConnector1">
            <a:avLst/>
          </a:prstGeom>
          <a:noFill/>
          <a:ln cap="flat" cmpd="sng" w="9525">
            <a:solidFill>
              <a:schemeClr val="dk2"/>
            </a:solidFill>
            <a:prstDash val="solid"/>
            <a:round/>
            <a:headEnd len="med" w="med" type="none"/>
            <a:tailEnd len="med" w="med" type="triangle"/>
          </a:ln>
        </p:spPr>
      </p:cxnSp>
      <p:cxnSp>
        <p:nvCxnSpPr>
          <p:cNvPr id="304" name="Google Shape;304;g33d81751192_0_66"/>
          <p:cNvCxnSpPr>
            <a:stCxn id="296" idx="3"/>
            <a:endCxn id="300" idx="1"/>
          </p:cNvCxnSpPr>
          <p:nvPr/>
        </p:nvCxnSpPr>
        <p:spPr>
          <a:xfrm>
            <a:off x="6913750" y="3219175"/>
            <a:ext cx="825300" cy="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g33d81751192_0_66"/>
          <p:cNvCxnSpPr>
            <a:stCxn id="296" idx="2"/>
            <a:endCxn id="299" idx="3"/>
          </p:cNvCxnSpPr>
          <p:nvPr/>
        </p:nvCxnSpPr>
        <p:spPr>
          <a:xfrm rot="5400000">
            <a:off x="5024425" y="3513775"/>
            <a:ext cx="1030800" cy="1229400"/>
          </a:xfrm>
          <a:prstGeom prst="bentConnector2">
            <a:avLst/>
          </a:prstGeom>
          <a:noFill/>
          <a:ln cap="flat" cmpd="sng" w="9525">
            <a:solidFill>
              <a:schemeClr val="dk2"/>
            </a:solidFill>
            <a:prstDash val="solid"/>
            <a:round/>
            <a:headEnd len="med" w="med" type="none"/>
            <a:tailEnd len="med" w="med" type="triangle"/>
          </a:ln>
        </p:spPr>
      </p:cxnSp>
      <p:cxnSp>
        <p:nvCxnSpPr>
          <p:cNvPr id="306" name="Google Shape;306;g33d81751192_0_66"/>
          <p:cNvCxnSpPr>
            <a:stCxn id="299" idx="1"/>
            <a:endCxn id="295" idx="2"/>
          </p:cNvCxnSpPr>
          <p:nvPr/>
        </p:nvCxnSpPr>
        <p:spPr>
          <a:xfrm rot="10800000">
            <a:off x="2770475" y="3584975"/>
            <a:ext cx="1053900" cy="1059000"/>
          </a:xfrm>
          <a:prstGeom prst="bentConnector2">
            <a:avLst/>
          </a:prstGeom>
          <a:noFill/>
          <a:ln cap="flat" cmpd="sng" w="9525">
            <a:solidFill>
              <a:schemeClr val="dk2"/>
            </a:solidFill>
            <a:prstDash val="solid"/>
            <a:round/>
            <a:headEnd len="med" w="med" type="none"/>
            <a:tailEnd len="med" w="med" type="triangle"/>
          </a:ln>
        </p:spPr>
      </p:cxnSp>
      <p:cxnSp>
        <p:nvCxnSpPr>
          <p:cNvPr id="307" name="Google Shape;307;g33d81751192_0_66"/>
          <p:cNvCxnSpPr>
            <a:stCxn id="292" idx="5"/>
            <a:endCxn id="295" idx="0"/>
          </p:cNvCxnSpPr>
          <p:nvPr/>
        </p:nvCxnSpPr>
        <p:spPr>
          <a:xfrm>
            <a:off x="1502570" y="2144400"/>
            <a:ext cx="1267800" cy="709200"/>
          </a:xfrm>
          <a:prstGeom prst="bentConnector2">
            <a:avLst/>
          </a:prstGeom>
          <a:noFill/>
          <a:ln cap="flat" cmpd="sng" w="9525">
            <a:solidFill>
              <a:schemeClr val="dk2"/>
            </a:solidFill>
            <a:prstDash val="solid"/>
            <a:round/>
            <a:headEnd len="med" w="med" type="none"/>
            <a:tailEnd len="med" w="med" type="triangle"/>
          </a:ln>
        </p:spPr>
      </p:cxnSp>
      <p:cxnSp>
        <p:nvCxnSpPr>
          <p:cNvPr id="308" name="Google Shape;308;g33d81751192_0_66"/>
          <p:cNvCxnSpPr>
            <a:stCxn id="293" idx="5"/>
            <a:endCxn id="298" idx="0"/>
          </p:cNvCxnSpPr>
          <p:nvPr/>
        </p:nvCxnSpPr>
        <p:spPr>
          <a:xfrm>
            <a:off x="1604608" y="1414400"/>
            <a:ext cx="2770200" cy="1439100"/>
          </a:xfrm>
          <a:prstGeom prst="bentConnector2">
            <a:avLst/>
          </a:prstGeom>
          <a:noFill/>
          <a:ln cap="flat" cmpd="sng" w="9525">
            <a:solidFill>
              <a:schemeClr val="dk2"/>
            </a:solidFill>
            <a:prstDash val="solid"/>
            <a:round/>
            <a:headEnd len="med" w="med" type="none"/>
            <a:tailEnd len="med" w="med" type="triangle"/>
          </a:ln>
        </p:spPr>
      </p:cxnSp>
      <p:sp>
        <p:nvSpPr>
          <p:cNvPr id="309" name="Google Shape;309;g33d81751192_0_66"/>
          <p:cNvSpPr txBox="1"/>
          <p:nvPr/>
        </p:nvSpPr>
        <p:spPr>
          <a:xfrm>
            <a:off x="1460250" y="1499675"/>
            <a:ext cx="115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Outfit"/>
                <a:ea typeface="Outfit"/>
                <a:cs typeface="Outfit"/>
                <a:sym typeface="Outfit"/>
              </a:rPr>
              <a:t>Our train set</a:t>
            </a:r>
            <a:endParaRPr sz="1200"/>
          </a:p>
        </p:txBody>
      </p:sp>
      <p:sp>
        <p:nvSpPr>
          <p:cNvPr id="310" name="Google Shape;310;g33d81751192_0_66"/>
          <p:cNvSpPr txBox="1"/>
          <p:nvPr/>
        </p:nvSpPr>
        <p:spPr>
          <a:xfrm>
            <a:off x="6693125" y="2483800"/>
            <a:ext cx="1157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Outfit"/>
                <a:ea typeface="Outfit"/>
                <a:cs typeface="Outfit"/>
                <a:sym typeface="Outfit"/>
              </a:rPr>
              <a:t>If loss is low enough…</a:t>
            </a:r>
            <a:endParaRPr sz="1200"/>
          </a:p>
        </p:txBody>
      </p:sp>
      <p:sp>
        <p:nvSpPr>
          <p:cNvPr id="311" name="Google Shape;311;g33d81751192_0_66"/>
          <p:cNvSpPr txBox="1"/>
          <p:nvPr/>
        </p:nvSpPr>
        <p:spPr>
          <a:xfrm>
            <a:off x="6205550" y="4366925"/>
            <a:ext cx="1157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Outfit"/>
                <a:ea typeface="Outfit"/>
                <a:cs typeface="Outfit"/>
                <a:sym typeface="Outfit"/>
              </a:rPr>
              <a:t>If loss is still too high…</a:t>
            </a:r>
            <a:endParaRPr sz="1200"/>
          </a:p>
        </p:txBody>
      </p:sp>
      <p:sp>
        <p:nvSpPr>
          <p:cNvPr id="312" name="Google Shape;312;g33d81751192_0_66"/>
          <p:cNvSpPr txBox="1"/>
          <p:nvPr/>
        </p:nvSpPr>
        <p:spPr>
          <a:xfrm>
            <a:off x="3412175" y="3699900"/>
            <a:ext cx="1925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chemeClr val="dk1"/>
                </a:solidFill>
                <a:latin typeface="Outfit"/>
                <a:ea typeface="Outfit"/>
                <a:cs typeface="Outfit"/>
                <a:sym typeface="Outfit"/>
              </a:rPr>
              <a:t>Repeat this cycle until loss is low enough</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2022-09-29T15:54:17Z</dcterms:created>
  <dc:creator>Coles, Andy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2022-07-28T00:00:00Z</vt:filetime>
  </property>
  <property fmtid="{D5CDD505-2E9C-101B-9397-08002B2CF9AE}" pid="3" name="Creator">
    <vt:lpwstr>Adobe InDesign 17.3 (Macintosh)</vt:lpwstr>
  </property>
  <property fmtid="{D5CDD505-2E9C-101B-9397-08002B2CF9AE}" pid="4" name="LastSaved">
    <vt:filetime>2022-07-28T00:00:00Z</vt:filetime>
  </property>
  <property fmtid="{D5CDD505-2E9C-101B-9397-08002B2CF9AE}" pid="5" name="Producer">
    <vt:lpwstr>Adobe PDF Library 16.0.7</vt:lpwstr>
  </property>
  <property fmtid="{D5CDD505-2E9C-101B-9397-08002B2CF9AE}" pid="6" name="ContentTypeId">
    <vt:lpwstr>0x010100305445A33AFAEC419A41B44D69E6129F</vt:lpwstr>
  </property>
  <property fmtid="{D5CDD505-2E9C-101B-9397-08002B2CF9AE}" pid="7" name="MediaServiceImageTags">
    <vt:lpwstr/>
  </property>
</Properties>
</file>